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Lst>
  <p:sldSz cy="5143500" cx="9144000"/>
  <p:notesSz cx="6858000" cy="9144000"/>
  <p:embeddedFontLst>
    <p:embeddedFont>
      <p:font typeface="Roboto"/>
      <p:regular r:id="rId43"/>
      <p:bold r:id="rId44"/>
      <p:italic r:id="rId45"/>
      <p:boldItalic r:id="rId46"/>
    </p:embeddedFont>
    <p:embeddedFont>
      <p:font typeface="Merriweather"/>
      <p:regular r:id="rId47"/>
      <p:bold r:id="rId48"/>
      <p:italic r:id="rId49"/>
      <p:boldItalic r:id="rId5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ED6C13E9-CB43-42DD-ABF8-C8363D3D0118}">
  <a:tblStyle styleId="{ED6C13E9-CB43-42DD-ABF8-C8363D3D0118}" styleName="Table_0">
    <a:wholeTbl>
      <a:tcTxStyle>
        <a:font>
          <a:latin typeface="Arial"/>
          <a:ea typeface="Arial"/>
          <a:cs typeface="Arial"/>
        </a:font>
        <a:srgbClr val="000000"/>
      </a:tcTxStyle>
      <a:tcStyle>
        <a:tcBdr>
          <a:left>
            <a:ln cap="flat" cmpd="sng" w="12700">
              <a:solidFill>
                <a:srgbClr val="000000"/>
              </a:solidFill>
              <a:prstDash val="solid"/>
              <a:round/>
              <a:headEnd len="sm" w="sm" type="none"/>
              <a:tailEnd len="sm" w="sm" type="none"/>
            </a:ln>
          </a:left>
          <a:right>
            <a:ln cap="flat" cmpd="sng" w="12700">
              <a:solidFill>
                <a:srgbClr val="000000"/>
              </a:solidFill>
              <a:prstDash val="solid"/>
              <a:round/>
              <a:headEnd len="sm" w="sm" type="none"/>
              <a:tailEnd len="sm" w="sm" type="none"/>
            </a:ln>
          </a:right>
          <a:top>
            <a:ln cap="flat" cmpd="sng" w="12700">
              <a:solidFill>
                <a:srgbClr val="000000"/>
              </a:solidFill>
              <a:prstDash val="solid"/>
              <a:round/>
              <a:headEnd len="sm" w="sm" type="none"/>
              <a:tailEnd len="sm" w="sm" type="none"/>
            </a:ln>
          </a:top>
          <a:bottom>
            <a:ln cap="flat" cmpd="sng" w="12700">
              <a:solidFill>
                <a:srgbClr val="000000"/>
              </a:solidFill>
              <a:prstDash val="solid"/>
              <a:round/>
              <a:headEnd len="sm" w="sm" type="none"/>
              <a:tailEnd len="sm" w="sm" type="none"/>
            </a:ln>
          </a:bottom>
          <a:insideH>
            <a:ln cap="flat" cmpd="sng" w="12700">
              <a:solidFill>
                <a:srgbClr val="000000"/>
              </a:solidFill>
              <a:prstDash val="solid"/>
              <a:round/>
              <a:headEnd len="sm" w="sm" type="none"/>
              <a:tailEnd len="sm" w="sm" type="none"/>
            </a:ln>
          </a:insideH>
          <a:insideV>
            <a:ln cap="flat" cmpd="sng" w="12700">
              <a:solidFill>
                <a:srgbClr val="000000"/>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font" Target="fonts/Roboto-bold.fntdata"/><Relationship Id="rId43" Type="http://schemas.openxmlformats.org/officeDocument/2006/relationships/font" Target="fonts/Roboto-regular.fntdata"/><Relationship Id="rId46" Type="http://schemas.openxmlformats.org/officeDocument/2006/relationships/font" Target="fonts/Roboto-boldItalic.fntdata"/><Relationship Id="rId45" Type="http://schemas.openxmlformats.org/officeDocument/2006/relationships/font" Target="fonts/Roboto-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font" Target="fonts/Merriweather-bold.fntdata"/><Relationship Id="rId47" Type="http://schemas.openxmlformats.org/officeDocument/2006/relationships/font" Target="fonts/Merriweather-regular.fntdata"/><Relationship Id="rId49" Type="http://schemas.openxmlformats.org/officeDocument/2006/relationships/font" Target="fonts/Merriweather-italic.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0" Type="http://schemas.openxmlformats.org/officeDocument/2006/relationships/font" Target="fonts/Merriweather-boldItalic.fntdata"/><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eternalworks.com/blog/need-more-website-visitors" TargetMode="External"/><Relationship Id="rId3" Type="http://schemas.openxmlformats.org/officeDocument/2006/relationships/hyperlink" Target="https://www.eternalworks.com/blog/need-more-website-visitors" TargetMode="Externa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eternalworks.com/about/process" TargetMode="External"/><Relationship Id="rId3" Type="http://schemas.openxmlformats.org/officeDocument/2006/relationships/hyperlink" Target="https://www.eternalworks.com/about/process" TargetMode="Externa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eternalworks.com/" TargetMode="External"/><Relationship Id="rId3" Type="http://schemas.openxmlformats.org/officeDocument/2006/relationships/hyperlink" Target="https://www.eternalworks.com/" TargetMode="Externa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eternalworks.com/blog/5-ways-tech-companies-can-improve-their-b2b-customer-service" TargetMode="External"/><Relationship Id="rId3" Type="http://schemas.openxmlformats.org/officeDocument/2006/relationships/hyperlink" Target="https://www.eternalworks.com/blog/5-ways-tech-companies-can-improve-their-b2b-customer-service" TargetMode="External"/><Relationship Id="rId4" Type="http://schemas.openxmlformats.org/officeDocument/2006/relationships/hyperlink" Target="https://www.eternalworks.com/blog/5-ways-software-companies-can-reduce-churn" TargetMode="External"/><Relationship Id="rId5" Type="http://schemas.openxmlformats.org/officeDocument/2006/relationships/hyperlink" Target="https://www.eternalworks.com/blog/5-ways-software-companies-can-reduce-churn" TargetMode="Externa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2" name="Google Shape;6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ce3490463d_1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ce3490463d_1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d379dcf14e_1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d379dcf14e_1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marR="114300" rtl="0" algn="l">
              <a:lnSpc>
                <a:spcPct val="150000"/>
              </a:lnSpc>
              <a:spcBef>
                <a:spcPts val="0"/>
              </a:spcBef>
              <a:spcAft>
                <a:spcPts val="0"/>
              </a:spcAft>
              <a:buClr>
                <a:srgbClr val="31394D"/>
              </a:buClr>
              <a:buSzPts val="1100"/>
              <a:buFont typeface="Arial"/>
              <a:buNone/>
            </a:pPr>
            <a:r>
              <a:rPr lang="en" sz="1200">
                <a:solidFill>
                  <a:srgbClr val="31394D"/>
                </a:solidFill>
                <a:latin typeface="Times New Roman"/>
                <a:ea typeface="Times New Roman"/>
                <a:cs typeface="Times New Roman"/>
                <a:sym typeface="Times New Roman"/>
              </a:rPr>
              <a:t>This semester we developed a social media plan for Eternal Works. You reached out to us for help because you are a client-focused business and do not have your own social media specialist running your accounts. You need a social media recommendation on what the best method is to market to your target audience, the IT and Software industry, to gain more business.</a:t>
            </a:r>
            <a:endParaRPr sz="1200">
              <a:solidFill>
                <a:srgbClr val="31394D"/>
              </a:solidFill>
              <a:latin typeface="Times New Roman"/>
              <a:ea typeface="Times New Roman"/>
              <a:cs typeface="Times New Roman"/>
              <a:sym typeface="Times New Roman"/>
            </a:endParaRPr>
          </a:p>
          <a:p>
            <a:pPr indent="0" lvl="0" marL="0" marR="114300" rtl="0" algn="l">
              <a:lnSpc>
                <a:spcPct val="150000"/>
              </a:lnSpc>
              <a:spcBef>
                <a:spcPts val="0"/>
              </a:spcBef>
              <a:spcAft>
                <a:spcPts val="0"/>
              </a:spcAft>
              <a:buClr>
                <a:srgbClr val="31394D"/>
              </a:buClr>
              <a:buSzPts val="1100"/>
              <a:buFont typeface="Arial"/>
              <a:buNone/>
            </a:pPr>
            <a:r>
              <a:rPr lang="en" sz="1200">
                <a:solidFill>
                  <a:srgbClr val="31394D"/>
                </a:solidFill>
                <a:latin typeface="Times New Roman"/>
                <a:ea typeface="Times New Roman"/>
                <a:cs typeface="Times New Roman"/>
                <a:sym typeface="Times New Roman"/>
              </a:rPr>
              <a:t> 	In the last 4 months, we have focused on creating a content and marketing recommendation, written as a social media plan, for Eternal Works. This presentation outlines the recommendation and contains the process we went through to come to our conclusions.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cece27688a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cece27688a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ce3490463d_1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ce3490463d_1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ce3490463d_2_8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ce3490463d_2_8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d2aa756e35_0_1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d2aa756e35_0_1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ce3490463d_2_8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ce3490463d_2_8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2100" lvl="0" marL="914400" rtl="0" algn="l">
              <a:lnSpc>
                <a:spcPct val="150000"/>
              </a:lnSpc>
              <a:spcBef>
                <a:spcPts val="0"/>
              </a:spcBef>
              <a:spcAft>
                <a:spcPts val="0"/>
              </a:spcAft>
              <a:buClr>
                <a:schemeClr val="dk1"/>
              </a:buClr>
              <a:buSzPts val="1000"/>
              <a:buAutoNum type="arabicPeriod"/>
            </a:pPr>
            <a:r>
              <a:rPr lang="en">
                <a:solidFill>
                  <a:schemeClr val="dk1"/>
                </a:solidFill>
              </a:rPr>
              <a:t>To gain an understanding </a:t>
            </a:r>
            <a:endParaRPr>
              <a:solidFill>
                <a:schemeClr val="dk1"/>
              </a:solidFill>
            </a:endParaRPr>
          </a:p>
          <a:p>
            <a:pPr indent="-298450" lvl="0" marL="914400" rtl="0" algn="l">
              <a:lnSpc>
                <a:spcPct val="150000"/>
              </a:lnSpc>
              <a:spcBef>
                <a:spcPts val="0"/>
              </a:spcBef>
              <a:spcAft>
                <a:spcPts val="0"/>
              </a:spcAft>
              <a:buClr>
                <a:schemeClr val="dk1"/>
              </a:buClr>
              <a:buSzPts val="1100"/>
              <a:buAutoNum type="arabicPeriod"/>
            </a:pPr>
            <a:r>
              <a:rPr lang="en">
                <a:solidFill>
                  <a:schemeClr val="dk1"/>
                </a:solidFill>
              </a:rPr>
              <a:t>To gain an understanding</a:t>
            </a:r>
            <a:endParaRPr>
              <a:solidFill>
                <a:schemeClr val="dk1"/>
              </a:solidFill>
            </a:endParaRPr>
          </a:p>
          <a:p>
            <a:pPr indent="-298450" lvl="0" marL="914400" rtl="0" algn="l">
              <a:lnSpc>
                <a:spcPct val="150000"/>
              </a:lnSpc>
              <a:spcBef>
                <a:spcPts val="0"/>
              </a:spcBef>
              <a:spcAft>
                <a:spcPts val="0"/>
              </a:spcAft>
              <a:buClr>
                <a:schemeClr val="dk1"/>
              </a:buClr>
              <a:buSzPts val="1100"/>
              <a:buAutoNum type="arabicPeriod"/>
            </a:pPr>
            <a:r>
              <a:rPr lang="en">
                <a:solidFill>
                  <a:schemeClr val="dk1"/>
                </a:solidFill>
              </a:rPr>
              <a:t>To get an understanding of what they are doing in order to increase business.</a:t>
            </a:r>
            <a:endParaRPr>
              <a:solidFill>
                <a:schemeClr val="dk1"/>
              </a:solidFill>
            </a:endParaRPr>
          </a:p>
          <a:p>
            <a:pPr indent="-298450" lvl="0" marL="914400" rtl="0" algn="l">
              <a:lnSpc>
                <a:spcPct val="150000"/>
              </a:lnSpc>
              <a:spcBef>
                <a:spcPts val="0"/>
              </a:spcBef>
              <a:spcAft>
                <a:spcPts val="0"/>
              </a:spcAft>
              <a:buClr>
                <a:schemeClr val="dk1"/>
              </a:buClr>
              <a:buSzPts val="1100"/>
              <a:buAutoNum type="arabicPeriod"/>
            </a:pPr>
            <a:r>
              <a:rPr lang="en">
                <a:solidFill>
                  <a:schemeClr val="dk1"/>
                </a:solidFill>
              </a:rPr>
              <a:t>Used Wordstream to search the popularity of those terms, as well as additional terms, to see which would be the best to use in future content. </a:t>
            </a:r>
            <a:endParaRPr>
              <a:solidFill>
                <a:schemeClr val="dk1"/>
              </a:solidFill>
            </a:endParaRPr>
          </a:p>
          <a:p>
            <a:pPr indent="0" lvl="0" marL="914400" rtl="0" algn="l">
              <a:lnSpc>
                <a:spcPct val="150000"/>
              </a:lnSpc>
              <a:spcBef>
                <a:spcPts val="0"/>
              </a:spcBef>
              <a:spcAft>
                <a:spcPts val="0"/>
              </a:spcAft>
              <a:buNone/>
            </a:pPr>
            <a:r>
              <a:t/>
            </a:r>
            <a:endParaRPr sz="1300">
              <a:solidFill>
                <a:schemeClr val="dk1"/>
              </a:solidFill>
            </a:endParaRPr>
          </a:p>
          <a:p>
            <a:pPr indent="-304800" lvl="0" marL="457200" rtl="0" algn="l">
              <a:lnSpc>
                <a:spcPct val="150000"/>
              </a:lnSpc>
              <a:spcBef>
                <a:spcPts val="0"/>
              </a:spcBef>
              <a:spcAft>
                <a:spcPts val="0"/>
              </a:spcAft>
              <a:buClr>
                <a:schemeClr val="dk1"/>
              </a:buClr>
              <a:buSzPts val="1200"/>
              <a:buFont typeface="Times New Roman"/>
              <a:buAutoNum type="arabicPeriod"/>
            </a:pPr>
            <a:r>
              <a:rPr lang="en" sz="1200">
                <a:solidFill>
                  <a:schemeClr val="dk1"/>
                </a:solidFill>
                <a:latin typeface="Times New Roman"/>
                <a:ea typeface="Times New Roman"/>
                <a:cs typeface="Times New Roman"/>
                <a:sym typeface="Times New Roman"/>
              </a:rPr>
              <a:t>The next slide includes the most useful terms and hashtags we found during this step in the process.</a:t>
            </a:r>
            <a:endParaRPr sz="12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ce3490463d_2_8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ce3490463d_2_8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cece27688a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cece27688a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ce3490463d_2_8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ce3490463d_2_8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cece27688a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 name="Google Shape;130;gcece27688a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 created 5 user personas, however we are showing 3 of our top personas that </a:t>
            </a:r>
            <a:r>
              <a:rPr lang="en"/>
              <a:t>demonstrates</a:t>
            </a:r>
            <a:r>
              <a:rPr lang="en"/>
              <a:t> your </a:t>
            </a:r>
            <a:r>
              <a:rPr lang="en"/>
              <a:t>demographic</a:t>
            </a:r>
            <a:r>
              <a:rPr lang="en"/>
              <a:t> clearly </a:t>
            </a:r>
            <a:endParaRPr/>
          </a:p>
          <a:p>
            <a:pPr indent="0" lvl="0" marL="0" rtl="0" algn="l">
              <a:spcBef>
                <a:spcPts val="0"/>
              </a:spcBef>
              <a:spcAft>
                <a:spcPts val="0"/>
              </a:spcAft>
              <a:buNone/>
            </a:pPr>
            <a:r>
              <a:rPr lang="en"/>
              <a:t>I will start with a short </a:t>
            </a:r>
            <a:r>
              <a:rPr lang="en"/>
              <a:t>summary, and go through their role, goals, and challenges</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ce3490463d_2_8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ce3490463d_2_8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200"/>
              <a:t>Goals: </a:t>
            </a:r>
            <a:r>
              <a:rPr lang="en" sz="1200">
                <a:solidFill>
                  <a:schemeClr val="dk1"/>
                </a:solidFill>
              </a:rPr>
              <a:t>Have sufficient business volume so they can extend their activity by welcoming more individuals to the team to configure, create, and maintain sites and applications made. In the long run they'd prefer to turn into a host site for websites.</a:t>
            </a:r>
            <a:endParaRPr sz="1200">
              <a:solidFill>
                <a:schemeClr val="dk1"/>
              </a:solidFill>
            </a:endParaRPr>
          </a:p>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None/>
            </a:pPr>
            <a:r>
              <a:rPr lang="en" sz="1200">
                <a:solidFill>
                  <a:schemeClr val="dk1"/>
                </a:solidFill>
              </a:rPr>
              <a:t>Challenge: They do not need any assistance with their site, however, they do require help with developing an inbound marketing strategy</a:t>
            </a:r>
            <a:endParaRPr sz="1200">
              <a:solidFill>
                <a:schemeClr val="dk1"/>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ce3490463d_2_8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ce3490463d_2_8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200"/>
              <a:t>C</a:t>
            </a:r>
            <a:r>
              <a:rPr lang="en" sz="1200"/>
              <a:t>hallenge: </a:t>
            </a:r>
            <a:r>
              <a:rPr lang="en" sz="1200"/>
              <a:t>While looking over the business and doing some research into how they can increase sales more effectively, she realized the company has no social media presence. They do send out emails and do a lot of traditional marketing, but she concluded that if they were to also engage on social media, their number of qualified leads would increase, giving the sales team more prospects to communicate with and turn into paying clients. She and her team are currently looking for companies to collaborate with to help develop that online presence.</a:t>
            </a:r>
            <a:endParaRPr sz="1200"/>
          </a:p>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ce3490463d_2_8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ce3490463d_2_8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Goals: </a:t>
            </a:r>
            <a:r>
              <a:rPr lang="en" sz="1191">
                <a:solidFill>
                  <a:schemeClr val="dk1"/>
                </a:solidFill>
              </a:rPr>
              <a:t>Needs help with his website design as his team is more technology and software focused.</a:t>
            </a:r>
            <a:endParaRPr sz="1191">
              <a:solidFill>
                <a:schemeClr val="dk1"/>
              </a:solidFill>
            </a:endParaRPr>
          </a:p>
          <a:p>
            <a:pPr indent="0" lvl="0" marL="0" rtl="0" algn="l">
              <a:spcBef>
                <a:spcPts val="0"/>
              </a:spcBef>
              <a:spcAft>
                <a:spcPts val="0"/>
              </a:spcAft>
              <a:buNone/>
            </a:pPr>
            <a:r>
              <a:t/>
            </a:r>
            <a:endParaRPr sz="1191">
              <a:solidFill>
                <a:schemeClr val="dk1"/>
              </a:solidFill>
            </a:endParaRPr>
          </a:p>
          <a:p>
            <a:pPr indent="0" lvl="0" marL="0" rtl="0" algn="l">
              <a:spcBef>
                <a:spcPts val="0"/>
              </a:spcBef>
              <a:spcAft>
                <a:spcPts val="0"/>
              </a:spcAft>
              <a:buNone/>
            </a:pPr>
            <a:r>
              <a:rPr lang="en" sz="1191">
                <a:solidFill>
                  <a:schemeClr val="dk1"/>
                </a:solidFill>
              </a:rPr>
              <a:t>Challenges: He also needs help with inbound marketing, but currently they can’t afford it. So, he hopes that an update to the website will increase business to a level where they can afford to get help on their marketing efforts. </a:t>
            </a:r>
            <a:endParaRPr sz="1191">
              <a:solidFill>
                <a:schemeClr val="dk1"/>
              </a:solidFill>
            </a:endParaRPr>
          </a:p>
          <a:p>
            <a:pPr indent="-298450" lvl="2" marL="1371600" rtl="0" algn="l">
              <a:lnSpc>
                <a:spcPct val="150000"/>
              </a:lnSpc>
              <a:spcBef>
                <a:spcPts val="0"/>
              </a:spcBef>
              <a:spcAft>
                <a:spcPts val="0"/>
              </a:spcAft>
              <a:buClr>
                <a:schemeClr val="dk1"/>
              </a:buClr>
              <a:buSzPts val="1100"/>
              <a:buFont typeface="Arial"/>
              <a:buChar char="■"/>
            </a:pPr>
            <a:r>
              <a:rPr lang="en" sz="1191">
                <a:solidFill>
                  <a:schemeClr val="dk1"/>
                </a:solidFill>
              </a:rPr>
              <a:t>Thinks he can’t afford, but probably can.</a:t>
            </a:r>
            <a:r>
              <a:rPr lang="en" sz="1200">
                <a:solidFill>
                  <a:schemeClr val="dk1"/>
                </a:solidFill>
              </a:rPr>
              <a:t> </a:t>
            </a:r>
            <a:endParaRPr sz="1191">
              <a:solidFill>
                <a:schemeClr val="dk1"/>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ce3490463d_2_8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ce3490463d_2_8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ce3490463d_2_8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 name="Google Shape;166;gce3490463d_2_8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cf396a8c03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cf396a8c03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b="1" lang="en" sz="1600">
                <a:solidFill>
                  <a:schemeClr val="dk1"/>
                </a:solidFill>
                <a:latin typeface="Times New Roman"/>
                <a:ea typeface="Times New Roman"/>
                <a:cs typeface="Times New Roman"/>
                <a:sym typeface="Times New Roman"/>
              </a:rPr>
              <a:t>Left Pic</a:t>
            </a:r>
            <a:endParaRPr b="1" sz="1600">
              <a:solidFill>
                <a:schemeClr val="dk1"/>
              </a:solidFill>
              <a:latin typeface="Times New Roman"/>
              <a:ea typeface="Times New Roman"/>
              <a:cs typeface="Times New Roman"/>
              <a:sym typeface="Times New Roman"/>
            </a:endParaRPr>
          </a:p>
          <a:p>
            <a:pPr indent="0" lvl="0" marL="0" rtl="0" algn="l">
              <a:lnSpc>
                <a:spcPct val="150000"/>
              </a:lnSpc>
              <a:spcBef>
                <a:spcPts val="0"/>
              </a:spcBef>
              <a:spcAft>
                <a:spcPts val="0"/>
              </a:spcAft>
              <a:buClr>
                <a:schemeClr val="dk1"/>
              </a:buClr>
              <a:buSzPts val="1100"/>
              <a:buFont typeface="Arial"/>
              <a:buNone/>
            </a:pPr>
            <a:r>
              <a:rPr b="1" lang="en" sz="1200">
                <a:solidFill>
                  <a:srgbClr val="31394D"/>
                </a:solidFill>
                <a:latin typeface="Times New Roman"/>
                <a:ea typeface="Times New Roman"/>
                <a:cs typeface="Times New Roman"/>
                <a:sym typeface="Times New Roman"/>
              </a:rPr>
              <a:t>Platform</a:t>
            </a:r>
            <a:r>
              <a:rPr lang="en" sz="1200">
                <a:solidFill>
                  <a:srgbClr val="31394D"/>
                </a:solidFill>
                <a:latin typeface="Times New Roman"/>
                <a:ea typeface="Times New Roman"/>
                <a:cs typeface="Times New Roman"/>
                <a:sym typeface="Times New Roman"/>
              </a:rPr>
              <a:t>: Facebook/LinkedIn</a:t>
            </a:r>
            <a:endParaRPr sz="1200">
              <a:solidFill>
                <a:srgbClr val="31394D"/>
              </a:solidFill>
              <a:latin typeface="Times New Roman"/>
              <a:ea typeface="Times New Roman"/>
              <a:cs typeface="Times New Roman"/>
              <a:sym typeface="Times New Roman"/>
            </a:endParaRPr>
          </a:p>
          <a:p>
            <a:pPr indent="0" lvl="0" marL="0" rtl="0" algn="l">
              <a:lnSpc>
                <a:spcPct val="150000"/>
              </a:lnSpc>
              <a:spcBef>
                <a:spcPts val="0"/>
              </a:spcBef>
              <a:spcAft>
                <a:spcPts val="0"/>
              </a:spcAft>
              <a:buClr>
                <a:schemeClr val="dk1"/>
              </a:buClr>
              <a:buSzPts val="1100"/>
              <a:buFont typeface="Arial"/>
              <a:buNone/>
            </a:pPr>
            <a:r>
              <a:rPr b="1" lang="en" sz="1200">
                <a:solidFill>
                  <a:srgbClr val="31394D"/>
                </a:solidFill>
                <a:latin typeface="Times New Roman"/>
                <a:ea typeface="Times New Roman"/>
                <a:cs typeface="Times New Roman"/>
                <a:sym typeface="Times New Roman"/>
              </a:rPr>
              <a:t>Caption</a:t>
            </a:r>
            <a:r>
              <a:rPr lang="en" sz="1200">
                <a:solidFill>
                  <a:srgbClr val="31394D"/>
                </a:solidFill>
                <a:latin typeface="Times New Roman"/>
                <a:ea typeface="Times New Roman"/>
                <a:cs typeface="Times New Roman"/>
                <a:sym typeface="Times New Roman"/>
              </a:rPr>
              <a:t>: Is there a project you have in mind or a problem that you need to solve? LET'S START A CONVERSATION!  Much like our name, we have a strong personal conviction to be better at everything we do. It’s in who we are as individuals and as professionals. We put that same drive and focus into every project we touch.</a:t>
            </a:r>
            <a:endParaRPr sz="1200">
              <a:solidFill>
                <a:srgbClr val="31394D"/>
              </a:solidFill>
              <a:latin typeface="Times New Roman"/>
              <a:ea typeface="Times New Roman"/>
              <a:cs typeface="Times New Roman"/>
              <a:sym typeface="Times New Roman"/>
            </a:endParaRPr>
          </a:p>
          <a:p>
            <a:pPr indent="0" lvl="0" marL="0" rtl="0" algn="l">
              <a:lnSpc>
                <a:spcPct val="150000"/>
              </a:lnSpc>
              <a:spcBef>
                <a:spcPts val="0"/>
              </a:spcBef>
              <a:spcAft>
                <a:spcPts val="0"/>
              </a:spcAft>
              <a:buClr>
                <a:schemeClr val="dk1"/>
              </a:buClr>
              <a:buSzPts val="1100"/>
              <a:buFont typeface="Arial"/>
              <a:buNone/>
            </a:pPr>
            <a:r>
              <a:rPr b="1" lang="en" sz="1200">
                <a:solidFill>
                  <a:srgbClr val="31394D"/>
                </a:solidFill>
                <a:highlight>
                  <a:schemeClr val="lt1"/>
                </a:highlight>
                <a:latin typeface="Times New Roman"/>
                <a:ea typeface="Times New Roman"/>
                <a:cs typeface="Times New Roman"/>
                <a:sym typeface="Times New Roman"/>
              </a:rPr>
              <a:t>Hashtags: </a:t>
            </a:r>
            <a:r>
              <a:rPr lang="en" sz="1200">
                <a:solidFill>
                  <a:srgbClr val="31394D"/>
                </a:solidFill>
                <a:highlight>
                  <a:schemeClr val="lt1"/>
                </a:highlight>
                <a:latin typeface="Times New Roman"/>
                <a:ea typeface="Times New Roman"/>
                <a:cs typeface="Times New Roman"/>
                <a:sym typeface="Times New Roman"/>
              </a:rPr>
              <a:t>#Eternalworks #inboundmarketing</a:t>
            </a:r>
            <a:endParaRPr sz="1200">
              <a:solidFill>
                <a:srgbClr val="31394D"/>
              </a:solidFill>
              <a:highlight>
                <a:schemeClr val="lt1"/>
              </a:highlight>
              <a:latin typeface="Times New Roman"/>
              <a:ea typeface="Times New Roman"/>
              <a:cs typeface="Times New Roman"/>
              <a:sym typeface="Times New Roman"/>
            </a:endParaRPr>
          </a:p>
          <a:p>
            <a:pPr indent="0" lvl="0" marL="0" rtl="0" algn="l">
              <a:lnSpc>
                <a:spcPct val="150000"/>
              </a:lnSpc>
              <a:spcBef>
                <a:spcPts val="0"/>
              </a:spcBef>
              <a:spcAft>
                <a:spcPts val="0"/>
              </a:spcAft>
              <a:buClr>
                <a:schemeClr val="dk1"/>
              </a:buClr>
              <a:buSzPts val="1100"/>
              <a:buFont typeface="Arial"/>
              <a:buNone/>
            </a:pPr>
            <a:r>
              <a:rPr b="1" lang="en" sz="1200">
                <a:solidFill>
                  <a:srgbClr val="31394D"/>
                </a:solidFill>
                <a:highlight>
                  <a:schemeClr val="lt1"/>
                </a:highlight>
                <a:latin typeface="Times New Roman"/>
                <a:ea typeface="Times New Roman"/>
                <a:cs typeface="Times New Roman"/>
                <a:sym typeface="Times New Roman"/>
              </a:rPr>
              <a:t>Why it works</a:t>
            </a:r>
            <a:r>
              <a:rPr lang="en" sz="1200">
                <a:solidFill>
                  <a:srgbClr val="31394D"/>
                </a:solidFill>
                <a:highlight>
                  <a:schemeClr val="lt1"/>
                </a:highlight>
                <a:latin typeface="Times New Roman"/>
                <a:ea typeface="Times New Roman"/>
                <a:cs typeface="Times New Roman"/>
                <a:sym typeface="Times New Roman"/>
              </a:rPr>
              <a:t>: This post would be the start of introducing who is  E-W.</a:t>
            </a:r>
            <a:endParaRPr sz="1200">
              <a:solidFill>
                <a:srgbClr val="31394D"/>
              </a:solidFill>
              <a:highlight>
                <a:schemeClr val="lt1"/>
              </a:highlight>
              <a:latin typeface="Times New Roman"/>
              <a:ea typeface="Times New Roman"/>
              <a:cs typeface="Times New Roman"/>
              <a:sym typeface="Times New Roman"/>
            </a:endParaRPr>
          </a:p>
          <a:p>
            <a:pPr indent="0" lvl="0" marL="0" rtl="0" algn="l">
              <a:lnSpc>
                <a:spcPct val="150000"/>
              </a:lnSpc>
              <a:spcBef>
                <a:spcPts val="0"/>
              </a:spcBef>
              <a:spcAft>
                <a:spcPts val="0"/>
              </a:spcAft>
              <a:buNone/>
            </a:pPr>
            <a:r>
              <a:t/>
            </a:r>
            <a:endParaRPr sz="1200">
              <a:solidFill>
                <a:schemeClr val="dk1"/>
              </a:solidFill>
              <a:highlight>
                <a:srgbClr val="FFFFFF"/>
              </a:highlight>
              <a:latin typeface="Times New Roman"/>
              <a:ea typeface="Times New Roman"/>
              <a:cs typeface="Times New Roman"/>
              <a:sym typeface="Times New Roman"/>
            </a:endParaRPr>
          </a:p>
          <a:p>
            <a:pPr indent="0" lvl="0" marL="0" rtl="0" algn="l">
              <a:lnSpc>
                <a:spcPct val="150000"/>
              </a:lnSpc>
              <a:spcBef>
                <a:spcPts val="0"/>
              </a:spcBef>
              <a:spcAft>
                <a:spcPts val="0"/>
              </a:spcAft>
              <a:buNone/>
            </a:pPr>
            <a:r>
              <a:rPr b="1" lang="en" sz="1600">
                <a:solidFill>
                  <a:srgbClr val="31394D"/>
                </a:solidFill>
                <a:highlight>
                  <a:schemeClr val="lt1"/>
                </a:highlight>
                <a:latin typeface="Times New Roman"/>
                <a:ea typeface="Times New Roman"/>
                <a:cs typeface="Times New Roman"/>
                <a:sym typeface="Times New Roman"/>
              </a:rPr>
              <a:t>Right Pic</a:t>
            </a:r>
            <a:endParaRPr b="1" sz="1600">
              <a:solidFill>
                <a:srgbClr val="31394D"/>
              </a:solidFill>
              <a:highlight>
                <a:schemeClr val="lt1"/>
              </a:highlight>
              <a:latin typeface="Times New Roman"/>
              <a:ea typeface="Times New Roman"/>
              <a:cs typeface="Times New Roman"/>
              <a:sym typeface="Times New Roman"/>
            </a:endParaRPr>
          </a:p>
          <a:p>
            <a:pPr indent="0" lvl="0" marL="0" rtl="0" algn="l">
              <a:lnSpc>
                <a:spcPct val="150000"/>
              </a:lnSpc>
              <a:spcBef>
                <a:spcPts val="0"/>
              </a:spcBef>
              <a:spcAft>
                <a:spcPts val="0"/>
              </a:spcAft>
              <a:buClr>
                <a:srgbClr val="31394D"/>
              </a:buClr>
              <a:buSzPts val="1100"/>
              <a:buFont typeface="Arial"/>
              <a:buNone/>
            </a:pPr>
            <a:r>
              <a:rPr b="1" lang="en" sz="1200">
                <a:solidFill>
                  <a:srgbClr val="31394D"/>
                </a:solidFill>
                <a:latin typeface="Times New Roman"/>
                <a:ea typeface="Times New Roman"/>
                <a:cs typeface="Times New Roman"/>
                <a:sym typeface="Times New Roman"/>
              </a:rPr>
              <a:t>Platform</a:t>
            </a:r>
            <a:r>
              <a:rPr lang="en" sz="1200">
                <a:solidFill>
                  <a:srgbClr val="31394D"/>
                </a:solidFill>
                <a:latin typeface="Times New Roman"/>
                <a:ea typeface="Times New Roman"/>
                <a:cs typeface="Times New Roman"/>
                <a:sym typeface="Times New Roman"/>
              </a:rPr>
              <a:t>: Instagram</a:t>
            </a:r>
            <a:endParaRPr sz="1200">
              <a:solidFill>
                <a:srgbClr val="31394D"/>
              </a:solidFill>
              <a:latin typeface="Times New Roman"/>
              <a:ea typeface="Times New Roman"/>
              <a:cs typeface="Times New Roman"/>
              <a:sym typeface="Times New Roman"/>
            </a:endParaRPr>
          </a:p>
          <a:p>
            <a:pPr indent="0" lvl="0" marL="0" rtl="0" algn="l">
              <a:lnSpc>
                <a:spcPct val="150000"/>
              </a:lnSpc>
              <a:spcBef>
                <a:spcPts val="0"/>
              </a:spcBef>
              <a:spcAft>
                <a:spcPts val="0"/>
              </a:spcAft>
              <a:buClr>
                <a:srgbClr val="31394D"/>
              </a:buClr>
              <a:buSzPts val="1100"/>
              <a:buFont typeface="Arial"/>
              <a:buNone/>
            </a:pPr>
            <a:r>
              <a:rPr b="1" lang="en" sz="1200">
                <a:solidFill>
                  <a:srgbClr val="31394D"/>
                </a:solidFill>
                <a:latin typeface="Times New Roman"/>
                <a:ea typeface="Times New Roman"/>
                <a:cs typeface="Times New Roman"/>
                <a:sym typeface="Times New Roman"/>
              </a:rPr>
              <a:t>Caption</a:t>
            </a:r>
            <a:r>
              <a:rPr lang="en" sz="1200">
                <a:solidFill>
                  <a:srgbClr val="31394D"/>
                </a:solidFill>
                <a:latin typeface="Times New Roman"/>
                <a:ea typeface="Times New Roman"/>
                <a:cs typeface="Times New Roman"/>
                <a:sym typeface="Times New Roman"/>
              </a:rPr>
              <a:t>: Meet Tim Jones! </a:t>
            </a:r>
            <a:r>
              <a:rPr lang="en" sz="1200">
                <a:solidFill>
                  <a:srgbClr val="31394D"/>
                </a:solidFill>
                <a:highlight>
                  <a:schemeClr val="lt1"/>
                </a:highlight>
                <a:latin typeface="Times New Roman"/>
                <a:ea typeface="Times New Roman"/>
                <a:cs typeface="Times New Roman"/>
                <a:sym typeface="Times New Roman"/>
              </a:rPr>
              <a:t>The husband, founding partner, and strategist of Eternal Works! He’s also a music, tea, and coffee lover.</a:t>
            </a:r>
            <a:endParaRPr sz="1200">
              <a:solidFill>
                <a:srgbClr val="31394D"/>
              </a:solidFill>
              <a:highlight>
                <a:schemeClr val="lt1"/>
              </a:highlight>
              <a:latin typeface="Times New Roman"/>
              <a:ea typeface="Times New Roman"/>
              <a:cs typeface="Times New Roman"/>
              <a:sym typeface="Times New Roman"/>
            </a:endParaRPr>
          </a:p>
          <a:p>
            <a:pPr indent="0" lvl="0" marL="0" rtl="0" algn="l">
              <a:lnSpc>
                <a:spcPct val="150000"/>
              </a:lnSpc>
              <a:spcBef>
                <a:spcPts val="0"/>
              </a:spcBef>
              <a:spcAft>
                <a:spcPts val="0"/>
              </a:spcAft>
              <a:buClr>
                <a:srgbClr val="31394D"/>
              </a:buClr>
              <a:buSzPts val="1100"/>
              <a:buFont typeface="Arial"/>
              <a:buNone/>
            </a:pPr>
            <a:r>
              <a:rPr b="1" lang="en" sz="1200">
                <a:solidFill>
                  <a:srgbClr val="31394D"/>
                </a:solidFill>
                <a:highlight>
                  <a:schemeClr val="lt1"/>
                </a:highlight>
                <a:latin typeface="Times New Roman"/>
                <a:ea typeface="Times New Roman"/>
                <a:cs typeface="Times New Roman"/>
                <a:sym typeface="Times New Roman"/>
              </a:rPr>
              <a:t>Hashtags:</a:t>
            </a:r>
            <a:r>
              <a:rPr lang="en" sz="1200">
                <a:solidFill>
                  <a:srgbClr val="31394D"/>
                </a:solidFill>
                <a:highlight>
                  <a:schemeClr val="lt1"/>
                </a:highlight>
                <a:latin typeface="Times New Roman"/>
                <a:ea typeface="Times New Roman"/>
                <a:cs typeface="Times New Roman"/>
                <a:sym typeface="Times New Roman"/>
              </a:rPr>
              <a:t> #Marketing #DigitalMarketing #Eternalworks #inboundmarketing #smallbusiness #technology #software #IT</a:t>
            </a:r>
            <a:endParaRPr sz="1200">
              <a:solidFill>
                <a:srgbClr val="31394D"/>
              </a:solidFill>
              <a:highlight>
                <a:schemeClr val="lt1"/>
              </a:highlight>
              <a:latin typeface="Times New Roman"/>
              <a:ea typeface="Times New Roman"/>
              <a:cs typeface="Times New Roman"/>
              <a:sym typeface="Times New Roman"/>
            </a:endParaRPr>
          </a:p>
          <a:p>
            <a:pPr indent="0" lvl="0" marL="0" rtl="0" algn="l">
              <a:lnSpc>
                <a:spcPct val="150000"/>
              </a:lnSpc>
              <a:spcBef>
                <a:spcPts val="0"/>
              </a:spcBef>
              <a:spcAft>
                <a:spcPts val="0"/>
              </a:spcAft>
              <a:buClr>
                <a:srgbClr val="31394D"/>
              </a:buClr>
              <a:buSzPts val="1100"/>
              <a:buFont typeface="Arial"/>
              <a:buNone/>
            </a:pPr>
            <a:r>
              <a:rPr b="1" lang="en" sz="1200">
                <a:solidFill>
                  <a:srgbClr val="31394D"/>
                </a:solidFill>
                <a:highlight>
                  <a:schemeClr val="lt1"/>
                </a:highlight>
                <a:latin typeface="Times New Roman"/>
                <a:ea typeface="Times New Roman"/>
                <a:cs typeface="Times New Roman"/>
                <a:sym typeface="Times New Roman"/>
              </a:rPr>
              <a:t>Why it works</a:t>
            </a:r>
            <a:r>
              <a:rPr lang="en" sz="1200">
                <a:solidFill>
                  <a:srgbClr val="31394D"/>
                </a:solidFill>
                <a:highlight>
                  <a:schemeClr val="lt1"/>
                </a:highlight>
                <a:latin typeface="Times New Roman"/>
                <a:ea typeface="Times New Roman"/>
                <a:cs typeface="Times New Roman"/>
                <a:sym typeface="Times New Roman"/>
              </a:rPr>
              <a:t>: These posts would give people a more personalized and individualized look at who they would be, or are, working with if they decide to engage your help. It makes them relate to you and inevitably trusts you and your abilities more.</a:t>
            </a:r>
            <a:endParaRPr sz="1200">
              <a:solidFill>
                <a:srgbClr val="31394D"/>
              </a:solidFill>
              <a:highlight>
                <a:schemeClr val="lt1"/>
              </a:highlight>
              <a:latin typeface="Times New Roman"/>
              <a:ea typeface="Times New Roman"/>
              <a:cs typeface="Times New Roman"/>
              <a:sym typeface="Times New Roman"/>
            </a:endParaRPr>
          </a:p>
          <a:p>
            <a:pPr indent="0" lvl="0" marL="0" rtl="0" algn="l">
              <a:lnSpc>
                <a:spcPct val="150000"/>
              </a:lnSpc>
              <a:spcBef>
                <a:spcPts val="0"/>
              </a:spcBef>
              <a:spcAft>
                <a:spcPts val="0"/>
              </a:spcAft>
              <a:buNone/>
            </a:pPr>
            <a:r>
              <a:rPr b="1" lang="en" sz="1200">
                <a:solidFill>
                  <a:srgbClr val="31394D"/>
                </a:solidFill>
                <a:highlight>
                  <a:schemeClr val="lt1"/>
                </a:highlight>
                <a:latin typeface="Times New Roman"/>
                <a:ea typeface="Times New Roman"/>
                <a:cs typeface="Times New Roman"/>
                <a:sym typeface="Times New Roman"/>
              </a:rPr>
              <a:t>Notes</a:t>
            </a:r>
            <a:r>
              <a:rPr lang="en" sz="1200">
                <a:solidFill>
                  <a:srgbClr val="31394D"/>
                </a:solidFill>
                <a:highlight>
                  <a:schemeClr val="lt1"/>
                </a:highlight>
                <a:latin typeface="Times New Roman"/>
                <a:ea typeface="Times New Roman"/>
                <a:cs typeface="Times New Roman"/>
                <a:sym typeface="Times New Roman"/>
              </a:rPr>
              <a:t>: There would be a post for each person on your immediate team. Captions would give information on who the person is. The main photo could be followed up with more images of the person working in their environment. This is meant to be a way to let people know more about who you are and what you do for the company.</a:t>
            </a:r>
            <a:endParaRPr sz="1200">
              <a:solidFill>
                <a:srgbClr val="31394D"/>
              </a:solidFill>
              <a:highlight>
                <a:schemeClr val="lt1"/>
              </a:highlight>
              <a:latin typeface="Times New Roman"/>
              <a:ea typeface="Times New Roman"/>
              <a:cs typeface="Times New Roman"/>
              <a:sym typeface="Times New Roman"/>
            </a:endParaRPr>
          </a:p>
          <a:p>
            <a:pPr indent="0" lvl="0" marL="0" rtl="0" algn="l">
              <a:lnSpc>
                <a:spcPct val="150000"/>
              </a:lnSpc>
              <a:spcBef>
                <a:spcPts val="0"/>
              </a:spcBef>
              <a:spcAft>
                <a:spcPts val="0"/>
              </a:spcAft>
              <a:buClr>
                <a:schemeClr val="dk1"/>
              </a:buClr>
              <a:buSzPts val="1100"/>
              <a:buFont typeface="Arial"/>
              <a:buNone/>
            </a:pPr>
            <a:r>
              <a:t/>
            </a:r>
            <a:endParaRPr sz="1200">
              <a:solidFill>
                <a:srgbClr val="31394D"/>
              </a:solidFill>
              <a:highlight>
                <a:schemeClr val="lt1"/>
              </a:highlight>
              <a:latin typeface="Times New Roman"/>
              <a:ea typeface="Times New Roman"/>
              <a:cs typeface="Times New Roman"/>
              <a:sym typeface="Times New Roman"/>
            </a:endParaRPr>
          </a:p>
          <a:p>
            <a:pPr indent="0" lvl="0" marL="0" rtl="0" algn="l">
              <a:lnSpc>
                <a:spcPct val="150000"/>
              </a:lnSpc>
              <a:spcBef>
                <a:spcPts val="0"/>
              </a:spcBef>
              <a:spcAft>
                <a:spcPts val="0"/>
              </a:spcAft>
              <a:buClr>
                <a:schemeClr val="dk1"/>
              </a:buClr>
              <a:buSzPts val="1100"/>
              <a:buFont typeface="Arial"/>
              <a:buNone/>
            </a:pPr>
            <a:r>
              <a:t/>
            </a:r>
            <a:endParaRPr sz="1200">
              <a:solidFill>
                <a:srgbClr val="31394D"/>
              </a:solidFill>
              <a:highlight>
                <a:schemeClr val="lt1"/>
              </a:highlight>
              <a:latin typeface="Times New Roman"/>
              <a:ea typeface="Times New Roman"/>
              <a:cs typeface="Times New Roman"/>
              <a:sym typeface="Times New Roman"/>
            </a:endParaRPr>
          </a:p>
          <a:p>
            <a:pPr indent="0" lvl="0" marL="0" rtl="0" algn="l">
              <a:spcBef>
                <a:spcPts val="0"/>
              </a:spcBef>
              <a:spcAft>
                <a:spcPts val="0"/>
              </a:spcAft>
              <a:buNone/>
            </a:pPr>
            <a:r>
              <a:t/>
            </a:r>
            <a:endParaRPr b="1" sz="1600">
              <a:solidFill>
                <a:schemeClr val="dk1"/>
              </a:solidFill>
              <a:highlight>
                <a:srgbClr val="FFFFFF"/>
              </a:highlight>
              <a:latin typeface="Times New Roman"/>
              <a:ea typeface="Times New Roman"/>
              <a:cs typeface="Times New Roman"/>
              <a:sym typeface="Times New Roman"/>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3b6bdf94063c8328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3b6bdf94063c8328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b="1" lang="en" sz="1600">
                <a:solidFill>
                  <a:srgbClr val="31394D"/>
                </a:solidFill>
                <a:latin typeface="Times New Roman"/>
                <a:ea typeface="Times New Roman"/>
                <a:cs typeface="Times New Roman"/>
                <a:sym typeface="Times New Roman"/>
              </a:rPr>
              <a:t>Left Pic </a:t>
            </a:r>
            <a:endParaRPr b="1" sz="1600">
              <a:solidFill>
                <a:srgbClr val="31394D"/>
              </a:solidFill>
              <a:latin typeface="Times New Roman"/>
              <a:ea typeface="Times New Roman"/>
              <a:cs typeface="Times New Roman"/>
              <a:sym typeface="Times New Roman"/>
            </a:endParaRPr>
          </a:p>
          <a:p>
            <a:pPr indent="0" lvl="0" marL="0" rtl="0" algn="l">
              <a:lnSpc>
                <a:spcPct val="150000"/>
              </a:lnSpc>
              <a:spcBef>
                <a:spcPts val="0"/>
              </a:spcBef>
              <a:spcAft>
                <a:spcPts val="0"/>
              </a:spcAft>
              <a:buNone/>
            </a:pPr>
            <a:r>
              <a:rPr b="1" lang="en" sz="1200">
                <a:solidFill>
                  <a:schemeClr val="dk1"/>
                </a:solidFill>
                <a:latin typeface="Times New Roman"/>
                <a:ea typeface="Times New Roman"/>
                <a:cs typeface="Times New Roman"/>
                <a:sym typeface="Times New Roman"/>
              </a:rPr>
              <a:t>Platform</a:t>
            </a:r>
            <a:r>
              <a:rPr lang="en" sz="1200">
                <a:solidFill>
                  <a:schemeClr val="dk1"/>
                </a:solidFill>
                <a:latin typeface="Times New Roman"/>
                <a:ea typeface="Times New Roman"/>
                <a:cs typeface="Times New Roman"/>
                <a:sym typeface="Times New Roman"/>
              </a:rPr>
              <a:t>: Instagram</a:t>
            </a:r>
            <a:endParaRPr sz="1200">
              <a:solidFill>
                <a:schemeClr val="dk1"/>
              </a:solidFill>
              <a:latin typeface="Times New Roman"/>
              <a:ea typeface="Times New Roman"/>
              <a:cs typeface="Times New Roman"/>
              <a:sym typeface="Times New Roman"/>
            </a:endParaRPr>
          </a:p>
          <a:p>
            <a:pPr indent="0" lvl="0" marL="0" rtl="0" algn="l">
              <a:lnSpc>
                <a:spcPct val="150000"/>
              </a:lnSpc>
              <a:spcBef>
                <a:spcPts val="0"/>
              </a:spcBef>
              <a:spcAft>
                <a:spcPts val="0"/>
              </a:spcAft>
              <a:buNone/>
            </a:pPr>
            <a:r>
              <a:rPr b="1" lang="en" sz="1200">
                <a:solidFill>
                  <a:schemeClr val="dk1"/>
                </a:solidFill>
                <a:latin typeface="Times New Roman"/>
                <a:ea typeface="Times New Roman"/>
                <a:cs typeface="Times New Roman"/>
                <a:sym typeface="Times New Roman"/>
              </a:rPr>
              <a:t>Caption</a:t>
            </a:r>
            <a:r>
              <a:rPr lang="en" sz="1200">
                <a:solidFill>
                  <a:schemeClr val="dk1"/>
                </a:solidFill>
                <a:latin typeface="Times New Roman"/>
                <a:ea typeface="Times New Roman"/>
                <a:cs typeface="Times New Roman"/>
                <a:sym typeface="Times New Roman"/>
              </a:rPr>
              <a:t>: It all starts with an inbound Kickstarter! A deep dive into your business, goals, and website to create a clear plan detailing the strategy and tactics needed for successful inbound marketing.</a:t>
            </a:r>
            <a:endParaRPr sz="1200">
              <a:solidFill>
                <a:schemeClr val="dk1"/>
              </a:solidFill>
              <a:latin typeface="Times New Roman"/>
              <a:ea typeface="Times New Roman"/>
              <a:cs typeface="Times New Roman"/>
              <a:sym typeface="Times New Roman"/>
            </a:endParaRPr>
          </a:p>
          <a:p>
            <a:pPr indent="0" lvl="0" marL="0" rtl="0" algn="l">
              <a:lnSpc>
                <a:spcPct val="150000"/>
              </a:lnSpc>
              <a:spcBef>
                <a:spcPts val="0"/>
              </a:spcBef>
              <a:spcAft>
                <a:spcPts val="0"/>
              </a:spcAft>
              <a:buNone/>
            </a:pPr>
            <a:r>
              <a:rPr lang="en" sz="1200">
                <a:solidFill>
                  <a:schemeClr val="dk1"/>
                </a:solidFill>
                <a:latin typeface="Times New Roman"/>
                <a:ea typeface="Times New Roman"/>
                <a:cs typeface="Times New Roman"/>
                <a:sym typeface="Times New Roman"/>
              </a:rPr>
              <a:t>Come check us out! Link in bio</a:t>
            </a:r>
            <a:endParaRPr sz="1200">
              <a:solidFill>
                <a:schemeClr val="dk1"/>
              </a:solidFill>
              <a:latin typeface="Times New Roman"/>
              <a:ea typeface="Times New Roman"/>
              <a:cs typeface="Times New Roman"/>
              <a:sym typeface="Times New Roman"/>
            </a:endParaRPr>
          </a:p>
          <a:p>
            <a:pPr indent="0" lvl="0" marL="0" rtl="0" algn="l">
              <a:lnSpc>
                <a:spcPct val="150000"/>
              </a:lnSpc>
              <a:spcBef>
                <a:spcPts val="0"/>
              </a:spcBef>
              <a:spcAft>
                <a:spcPts val="0"/>
              </a:spcAft>
              <a:buNone/>
            </a:pPr>
            <a:r>
              <a:rPr b="1" lang="en" sz="1200">
                <a:solidFill>
                  <a:schemeClr val="dk1"/>
                </a:solidFill>
                <a:latin typeface="Times New Roman"/>
                <a:ea typeface="Times New Roman"/>
                <a:cs typeface="Times New Roman"/>
                <a:sym typeface="Times New Roman"/>
              </a:rPr>
              <a:t>Hashtags: </a:t>
            </a:r>
            <a:r>
              <a:rPr lang="en" sz="1200">
                <a:solidFill>
                  <a:schemeClr val="dk1"/>
                </a:solidFill>
                <a:latin typeface="Times New Roman"/>
                <a:ea typeface="Times New Roman"/>
                <a:cs typeface="Times New Roman"/>
                <a:sym typeface="Times New Roman"/>
              </a:rPr>
              <a:t>#inboundmarketing #EternalWorks #marketing #marketingdigital #smallbusiness #technology #software #IT</a:t>
            </a:r>
            <a:endParaRPr sz="1200">
              <a:solidFill>
                <a:schemeClr val="dk1"/>
              </a:solidFill>
              <a:latin typeface="Times New Roman"/>
              <a:ea typeface="Times New Roman"/>
              <a:cs typeface="Times New Roman"/>
              <a:sym typeface="Times New Roman"/>
            </a:endParaRPr>
          </a:p>
          <a:p>
            <a:pPr indent="0" lvl="0" marL="0" rtl="0" algn="l">
              <a:lnSpc>
                <a:spcPct val="150000"/>
              </a:lnSpc>
              <a:spcBef>
                <a:spcPts val="0"/>
              </a:spcBef>
              <a:spcAft>
                <a:spcPts val="0"/>
              </a:spcAft>
              <a:buNone/>
            </a:pPr>
            <a:r>
              <a:rPr b="1" lang="en" sz="1200">
                <a:solidFill>
                  <a:schemeClr val="dk1"/>
                </a:solidFill>
                <a:latin typeface="Times New Roman"/>
                <a:ea typeface="Times New Roman"/>
                <a:cs typeface="Times New Roman"/>
                <a:sym typeface="Times New Roman"/>
              </a:rPr>
              <a:t>Why it works</a:t>
            </a:r>
            <a:r>
              <a:rPr lang="en" sz="1200">
                <a:solidFill>
                  <a:schemeClr val="dk1"/>
                </a:solidFill>
                <a:latin typeface="Times New Roman"/>
                <a:ea typeface="Times New Roman"/>
                <a:cs typeface="Times New Roman"/>
                <a:sym typeface="Times New Roman"/>
              </a:rPr>
              <a:t>: This post series can be an ad run on Instagram to show potential leads a little snippet of what EW has to offer in their services. The contrasting colors grab the viewer's attention and the arrow makes them want to swipe to see more before getting them interested in learning more about EW and how your services can benefit their business.</a:t>
            </a:r>
            <a:endParaRPr sz="1200">
              <a:solidFill>
                <a:srgbClr val="31394D"/>
              </a:solidFill>
              <a:latin typeface="Times New Roman"/>
              <a:ea typeface="Times New Roman"/>
              <a:cs typeface="Times New Roman"/>
              <a:sym typeface="Times New Roman"/>
            </a:endParaRPr>
          </a:p>
          <a:p>
            <a:pPr indent="0" lvl="0" marL="0" rtl="0" algn="l">
              <a:lnSpc>
                <a:spcPct val="150000"/>
              </a:lnSpc>
              <a:spcBef>
                <a:spcPts val="0"/>
              </a:spcBef>
              <a:spcAft>
                <a:spcPts val="0"/>
              </a:spcAft>
              <a:buNone/>
            </a:pPr>
            <a:r>
              <a:rPr b="1" lang="en" sz="1600">
                <a:solidFill>
                  <a:srgbClr val="31394D"/>
                </a:solidFill>
                <a:highlight>
                  <a:srgbClr val="FFFFFF"/>
                </a:highlight>
                <a:latin typeface="Times New Roman"/>
                <a:ea typeface="Times New Roman"/>
                <a:cs typeface="Times New Roman"/>
                <a:sym typeface="Times New Roman"/>
              </a:rPr>
              <a:t>Right Pic</a:t>
            </a:r>
            <a:endParaRPr b="1" sz="1600">
              <a:solidFill>
                <a:srgbClr val="31394D"/>
              </a:solidFill>
              <a:highlight>
                <a:srgbClr val="FFFFFF"/>
              </a:highlight>
              <a:latin typeface="Times New Roman"/>
              <a:ea typeface="Times New Roman"/>
              <a:cs typeface="Times New Roman"/>
              <a:sym typeface="Times New Roman"/>
            </a:endParaRPr>
          </a:p>
          <a:p>
            <a:pPr indent="0" lvl="0" marL="0" rtl="0" algn="l">
              <a:lnSpc>
                <a:spcPct val="150000"/>
              </a:lnSpc>
              <a:spcBef>
                <a:spcPts val="0"/>
              </a:spcBef>
              <a:spcAft>
                <a:spcPts val="0"/>
              </a:spcAft>
              <a:buNone/>
            </a:pPr>
            <a:r>
              <a:rPr b="1" lang="en" sz="1200">
                <a:solidFill>
                  <a:schemeClr val="dk1"/>
                </a:solidFill>
                <a:latin typeface="Times New Roman"/>
                <a:ea typeface="Times New Roman"/>
                <a:cs typeface="Times New Roman"/>
                <a:sym typeface="Times New Roman"/>
              </a:rPr>
              <a:t>Platform</a:t>
            </a:r>
            <a:r>
              <a:rPr lang="en" sz="1200">
                <a:solidFill>
                  <a:schemeClr val="dk1"/>
                </a:solidFill>
                <a:latin typeface="Times New Roman"/>
                <a:ea typeface="Times New Roman"/>
                <a:cs typeface="Times New Roman"/>
                <a:sym typeface="Times New Roman"/>
              </a:rPr>
              <a:t>: Instagram/Facebook</a:t>
            </a:r>
            <a:endParaRPr sz="1200">
              <a:solidFill>
                <a:schemeClr val="dk1"/>
              </a:solidFill>
              <a:latin typeface="Times New Roman"/>
              <a:ea typeface="Times New Roman"/>
              <a:cs typeface="Times New Roman"/>
              <a:sym typeface="Times New Roman"/>
            </a:endParaRPr>
          </a:p>
          <a:p>
            <a:pPr indent="0" lvl="0" marL="0" rtl="0" algn="l">
              <a:lnSpc>
                <a:spcPct val="150000"/>
              </a:lnSpc>
              <a:spcBef>
                <a:spcPts val="0"/>
              </a:spcBef>
              <a:spcAft>
                <a:spcPts val="0"/>
              </a:spcAft>
              <a:buNone/>
            </a:pPr>
            <a:r>
              <a:rPr b="1" lang="en" sz="1200">
                <a:solidFill>
                  <a:schemeClr val="dk1"/>
                </a:solidFill>
                <a:latin typeface="Times New Roman"/>
                <a:ea typeface="Times New Roman"/>
                <a:cs typeface="Times New Roman"/>
                <a:sym typeface="Times New Roman"/>
              </a:rPr>
              <a:t>Caption</a:t>
            </a:r>
            <a:r>
              <a:rPr lang="en" sz="1200">
                <a:solidFill>
                  <a:schemeClr val="dk1"/>
                </a:solidFill>
                <a:latin typeface="Times New Roman"/>
                <a:ea typeface="Times New Roman"/>
                <a:cs typeface="Times New Roman"/>
                <a:sym typeface="Times New Roman"/>
              </a:rPr>
              <a:t>: Need more website visitors? Take a look at our blog for some tips on how to use Inbound Marketing to hit your business goals! </a:t>
            </a:r>
            <a:r>
              <a:rPr lang="en" sz="1200">
                <a:solidFill>
                  <a:schemeClr val="dk1"/>
                </a:solidFill>
                <a:uFill>
                  <a:noFill/>
                </a:uFill>
                <a:latin typeface="Times New Roman"/>
                <a:ea typeface="Times New Roman"/>
                <a:cs typeface="Times New Roman"/>
                <a:sym typeface="Times New Roman"/>
                <a:hlinkClick r:id="rId2">
                  <a:extLst>
                    <a:ext uri="{A12FA001-AC4F-418D-AE19-62706E023703}">
                      <ahyp:hlinkClr val="tx"/>
                    </a:ext>
                  </a:extLst>
                </a:hlinkClick>
              </a:rPr>
              <a:t> </a:t>
            </a:r>
            <a:r>
              <a:rPr lang="en" sz="1200" u="sng">
                <a:solidFill>
                  <a:srgbClr val="1155CC"/>
                </a:solidFill>
                <a:latin typeface="Times New Roman"/>
                <a:ea typeface="Times New Roman"/>
                <a:cs typeface="Times New Roman"/>
                <a:sym typeface="Times New Roman"/>
                <a:hlinkClick r:id="rId3">
                  <a:extLst>
                    <a:ext uri="{A12FA001-AC4F-418D-AE19-62706E023703}">
                      <ahyp:hlinkClr val="tx"/>
                    </a:ext>
                  </a:extLst>
                </a:hlinkClick>
              </a:rPr>
              <a:t>https://www.eternalworks.com/blog/need-more-website-visitors</a:t>
            </a:r>
            <a:endParaRPr sz="1200" u="sng">
              <a:solidFill>
                <a:srgbClr val="1155CC"/>
              </a:solidFill>
              <a:latin typeface="Times New Roman"/>
              <a:ea typeface="Times New Roman"/>
              <a:cs typeface="Times New Roman"/>
              <a:sym typeface="Times New Roman"/>
            </a:endParaRPr>
          </a:p>
          <a:p>
            <a:pPr indent="0" lvl="0" marL="0" rtl="0" algn="l">
              <a:lnSpc>
                <a:spcPct val="150000"/>
              </a:lnSpc>
              <a:spcBef>
                <a:spcPts val="0"/>
              </a:spcBef>
              <a:spcAft>
                <a:spcPts val="0"/>
              </a:spcAft>
              <a:buNone/>
            </a:pPr>
            <a:r>
              <a:rPr b="1" lang="en" sz="1200">
                <a:solidFill>
                  <a:schemeClr val="dk1"/>
                </a:solidFill>
                <a:latin typeface="Times New Roman"/>
                <a:ea typeface="Times New Roman"/>
                <a:cs typeface="Times New Roman"/>
                <a:sym typeface="Times New Roman"/>
              </a:rPr>
              <a:t>Hashtags:</a:t>
            </a:r>
            <a:r>
              <a:rPr lang="en" sz="1200">
                <a:solidFill>
                  <a:schemeClr val="dk1"/>
                </a:solidFill>
                <a:latin typeface="Times New Roman"/>
                <a:ea typeface="Times New Roman"/>
                <a:cs typeface="Times New Roman"/>
                <a:sym typeface="Times New Roman"/>
              </a:rPr>
              <a:t> #marketing #inboundmarketing #digitalmarketing</a:t>
            </a:r>
            <a:endParaRPr sz="1200">
              <a:solidFill>
                <a:schemeClr val="dk1"/>
              </a:solidFill>
              <a:latin typeface="Times New Roman"/>
              <a:ea typeface="Times New Roman"/>
              <a:cs typeface="Times New Roman"/>
              <a:sym typeface="Times New Roman"/>
            </a:endParaRPr>
          </a:p>
          <a:p>
            <a:pPr indent="0" lvl="0" marL="0" rtl="0" algn="l">
              <a:lnSpc>
                <a:spcPct val="150000"/>
              </a:lnSpc>
              <a:spcBef>
                <a:spcPts val="0"/>
              </a:spcBef>
              <a:spcAft>
                <a:spcPts val="0"/>
              </a:spcAft>
              <a:buNone/>
            </a:pPr>
            <a:r>
              <a:rPr b="1" lang="en" sz="1200">
                <a:solidFill>
                  <a:schemeClr val="dk1"/>
                </a:solidFill>
                <a:latin typeface="Times New Roman"/>
                <a:ea typeface="Times New Roman"/>
                <a:cs typeface="Times New Roman"/>
                <a:sym typeface="Times New Roman"/>
              </a:rPr>
              <a:t>Why it works:</a:t>
            </a:r>
            <a:r>
              <a:rPr lang="en" sz="1200">
                <a:solidFill>
                  <a:schemeClr val="dk1"/>
                </a:solidFill>
                <a:latin typeface="Times New Roman"/>
                <a:ea typeface="Times New Roman"/>
                <a:cs typeface="Times New Roman"/>
                <a:sym typeface="Times New Roman"/>
              </a:rPr>
              <a:t> This would be an advertisement to the blog post for people to come upon and click to read more, taking them to the main website.</a:t>
            </a:r>
            <a:endParaRPr sz="1200">
              <a:solidFill>
                <a:schemeClr val="dk1"/>
              </a:solidFill>
              <a:latin typeface="Times New Roman"/>
              <a:ea typeface="Times New Roman"/>
              <a:cs typeface="Times New Roman"/>
              <a:sym typeface="Times New Roman"/>
            </a:endParaRPr>
          </a:p>
          <a:p>
            <a:pPr indent="0" lvl="0" marL="0" rtl="0" algn="l">
              <a:lnSpc>
                <a:spcPct val="150000"/>
              </a:lnSpc>
              <a:spcBef>
                <a:spcPts val="0"/>
              </a:spcBef>
              <a:spcAft>
                <a:spcPts val="0"/>
              </a:spcAft>
              <a:buNone/>
            </a:pPr>
            <a:r>
              <a:rPr b="1" lang="en" sz="1200">
                <a:solidFill>
                  <a:schemeClr val="dk1"/>
                </a:solidFill>
                <a:latin typeface="Times New Roman"/>
                <a:ea typeface="Times New Roman"/>
                <a:cs typeface="Times New Roman"/>
                <a:sym typeface="Times New Roman"/>
              </a:rPr>
              <a:t>Notes</a:t>
            </a:r>
            <a:r>
              <a:rPr lang="en" sz="1200">
                <a:solidFill>
                  <a:schemeClr val="dk1"/>
                </a:solidFill>
                <a:latin typeface="Times New Roman"/>
                <a:ea typeface="Times New Roman"/>
                <a:cs typeface="Times New Roman"/>
                <a:sym typeface="Times New Roman"/>
              </a:rPr>
              <a:t>: Post is a link to the blog post.</a:t>
            </a:r>
            <a:endParaRPr sz="1200">
              <a:solidFill>
                <a:schemeClr val="dk1"/>
              </a:solidFill>
              <a:latin typeface="Times New Roman"/>
              <a:ea typeface="Times New Roman"/>
              <a:cs typeface="Times New Roman"/>
              <a:sym typeface="Times New Roman"/>
            </a:endParaRPr>
          </a:p>
          <a:p>
            <a:pPr indent="0" lvl="0" marL="0" rtl="0" algn="l">
              <a:lnSpc>
                <a:spcPct val="150000"/>
              </a:lnSpc>
              <a:spcBef>
                <a:spcPts val="0"/>
              </a:spcBef>
              <a:spcAft>
                <a:spcPts val="0"/>
              </a:spcAft>
              <a:buNone/>
            </a:pPr>
            <a:r>
              <a:t/>
            </a:r>
            <a:endParaRPr sz="1200">
              <a:solidFill>
                <a:srgbClr val="31394D"/>
              </a:solidFill>
              <a:highlight>
                <a:srgbClr val="FFFFFF"/>
              </a:highlight>
              <a:latin typeface="Times New Roman"/>
              <a:ea typeface="Times New Roman"/>
              <a:cs typeface="Times New Roman"/>
              <a:sym typeface="Times New Roman"/>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cf396a8c03_0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 name="Google Shape;187;gcf396a8c03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b="1" lang="en" sz="1200">
                <a:solidFill>
                  <a:schemeClr val="dk1"/>
                </a:solidFill>
                <a:latin typeface="Times New Roman"/>
                <a:ea typeface="Times New Roman"/>
                <a:cs typeface="Times New Roman"/>
                <a:sym typeface="Times New Roman"/>
              </a:rPr>
              <a:t>Platform</a:t>
            </a:r>
            <a:r>
              <a:rPr lang="en" sz="1200">
                <a:solidFill>
                  <a:schemeClr val="dk1"/>
                </a:solidFill>
                <a:latin typeface="Times New Roman"/>
                <a:ea typeface="Times New Roman"/>
                <a:cs typeface="Times New Roman"/>
                <a:sym typeface="Times New Roman"/>
              </a:rPr>
              <a:t>: Instagram</a:t>
            </a:r>
            <a:endParaRPr sz="1200">
              <a:solidFill>
                <a:schemeClr val="dk1"/>
              </a:solidFill>
              <a:latin typeface="Times New Roman"/>
              <a:ea typeface="Times New Roman"/>
              <a:cs typeface="Times New Roman"/>
              <a:sym typeface="Times New Roman"/>
            </a:endParaRPr>
          </a:p>
          <a:p>
            <a:pPr indent="0" lvl="0" marL="0" rtl="0" algn="l">
              <a:lnSpc>
                <a:spcPct val="150000"/>
              </a:lnSpc>
              <a:spcBef>
                <a:spcPts val="0"/>
              </a:spcBef>
              <a:spcAft>
                <a:spcPts val="0"/>
              </a:spcAft>
              <a:buNone/>
            </a:pPr>
            <a:r>
              <a:rPr b="1" lang="en" sz="1200">
                <a:solidFill>
                  <a:schemeClr val="dk1"/>
                </a:solidFill>
                <a:latin typeface="Times New Roman"/>
                <a:ea typeface="Times New Roman"/>
                <a:cs typeface="Times New Roman"/>
                <a:sym typeface="Times New Roman"/>
              </a:rPr>
              <a:t>Caption</a:t>
            </a:r>
            <a:r>
              <a:rPr lang="en" sz="1200">
                <a:solidFill>
                  <a:schemeClr val="dk1"/>
                </a:solidFill>
                <a:latin typeface="Times New Roman"/>
                <a:ea typeface="Times New Roman"/>
                <a:cs typeface="Times New Roman"/>
                <a:sym typeface="Times New Roman"/>
              </a:rPr>
              <a:t>: </a:t>
            </a:r>
            <a:r>
              <a:rPr lang="en" sz="1200">
                <a:solidFill>
                  <a:schemeClr val="dk1"/>
                </a:solidFill>
                <a:latin typeface="Times New Roman"/>
                <a:ea typeface="Times New Roman"/>
                <a:cs typeface="Times New Roman"/>
                <a:sym typeface="Times New Roman"/>
              </a:rPr>
              <a:t>We value our clients and always do our best. Hear it straight from the founder of Body Logic Massage and Chiropractic! https://bodylogicvb.com/ Come check out our work for them! Link in bio</a:t>
            </a:r>
            <a:endParaRPr sz="1200">
              <a:solidFill>
                <a:schemeClr val="dk1"/>
              </a:solidFill>
              <a:latin typeface="Times New Roman"/>
              <a:ea typeface="Times New Roman"/>
              <a:cs typeface="Times New Roman"/>
              <a:sym typeface="Times New Roman"/>
            </a:endParaRPr>
          </a:p>
          <a:p>
            <a:pPr indent="0" lvl="0" marL="0" rtl="0" algn="l">
              <a:lnSpc>
                <a:spcPct val="150000"/>
              </a:lnSpc>
              <a:spcBef>
                <a:spcPts val="0"/>
              </a:spcBef>
              <a:spcAft>
                <a:spcPts val="0"/>
              </a:spcAft>
              <a:buNone/>
            </a:pPr>
            <a:r>
              <a:rPr b="1" lang="en" sz="1200">
                <a:solidFill>
                  <a:schemeClr val="dk1"/>
                </a:solidFill>
                <a:latin typeface="Times New Roman"/>
                <a:ea typeface="Times New Roman"/>
                <a:cs typeface="Times New Roman"/>
                <a:sym typeface="Times New Roman"/>
              </a:rPr>
              <a:t>Hashtags:</a:t>
            </a:r>
            <a:r>
              <a:rPr lang="en" sz="1200">
                <a:solidFill>
                  <a:schemeClr val="dk1"/>
                </a:solidFill>
                <a:latin typeface="Times New Roman"/>
                <a:ea typeface="Times New Roman"/>
                <a:cs typeface="Times New Roman"/>
                <a:sym typeface="Times New Roman"/>
              </a:rPr>
              <a:t> #inboundmarketing #digitalmarketing #eternalworks</a:t>
            </a:r>
            <a:endParaRPr sz="1200">
              <a:solidFill>
                <a:schemeClr val="dk1"/>
              </a:solidFill>
              <a:latin typeface="Times New Roman"/>
              <a:ea typeface="Times New Roman"/>
              <a:cs typeface="Times New Roman"/>
              <a:sym typeface="Times New Roman"/>
            </a:endParaRPr>
          </a:p>
          <a:p>
            <a:pPr indent="0" lvl="0" marL="0" rtl="0" algn="l">
              <a:lnSpc>
                <a:spcPct val="150000"/>
              </a:lnSpc>
              <a:spcBef>
                <a:spcPts val="0"/>
              </a:spcBef>
              <a:spcAft>
                <a:spcPts val="0"/>
              </a:spcAft>
              <a:buNone/>
            </a:pPr>
            <a:r>
              <a:rPr b="1" lang="en" sz="1200">
                <a:solidFill>
                  <a:schemeClr val="dk1"/>
                </a:solidFill>
                <a:latin typeface="Times New Roman"/>
                <a:ea typeface="Times New Roman"/>
                <a:cs typeface="Times New Roman"/>
                <a:sym typeface="Times New Roman"/>
              </a:rPr>
              <a:t>Why it works:</a:t>
            </a:r>
            <a:r>
              <a:rPr lang="en" sz="1200">
                <a:solidFill>
                  <a:schemeClr val="dk1"/>
                </a:solidFill>
                <a:latin typeface="Times New Roman"/>
                <a:ea typeface="Times New Roman"/>
                <a:cs typeface="Times New Roman"/>
                <a:sym typeface="Times New Roman"/>
              </a:rPr>
              <a:t> This post would be to help gain more credibility in the eyes of your viewers. They would see the great testimony and feel like your business is worth investing in.</a:t>
            </a:r>
            <a:endParaRPr sz="1200">
              <a:solidFill>
                <a:schemeClr val="dk1"/>
              </a:solidFill>
              <a:latin typeface="Times New Roman"/>
              <a:ea typeface="Times New Roman"/>
              <a:cs typeface="Times New Roman"/>
              <a:sym typeface="Times New Roman"/>
            </a:endParaRPr>
          </a:p>
          <a:p>
            <a:pPr indent="0" lvl="0" marL="0" rtl="0" algn="l">
              <a:lnSpc>
                <a:spcPct val="150000"/>
              </a:lnSpc>
              <a:spcBef>
                <a:spcPts val="0"/>
              </a:spcBef>
              <a:spcAft>
                <a:spcPts val="0"/>
              </a:spcAft>
              <a:buNone/>
            </a:pPr>
            <a:r>
              <a:rPr b="1" lang="en" sz="1400">
                <a:solidFill>
                  <a:schemeClr val="dk1"/>
                </a:solidFill>
                <a:latin typeface="Times New Roman"/>
                <a:ea typeface="Times New Roman"/>
                <a:cs typeface="Times New Roman"/>
                <a:sym typeface="Times New Roman"/>
              </a:rPr>
              <a:t>Right Pic </a:t>
            </a:r>
            <a:endParaRPr b="1" sz="1400">
              <a:solidFill>
                <a:schemeClr val="dk1"/>
              </a:solidFill>
              <a:latin typeface="Times New Roman"/>
              <a:ea typeface="Times New Roman"/>
              <a:cs typeface="Times New Roman"/>
              <a:sym typeface="Times New Roman"/>
            </a:endParaRPr>
          </a:p>
          <a:p>
            <a:pPr indent="0" lvl="0" marL="0" rtl="0" algn="l">
              <a:lnSpc>
                <a:spcPct val="150000"/>
              </a:lnSpc>
              <a:spcBef>
                <a:spcPts val="0"/>
              </a:spcBef>
              <a:spcAft>
                <a:spcPts val="0"/>
              </a:spcAft>
              <a:buClr>
                <a:srgbClr val="31394D"/>
              </a:buClr>
              <a:buSzPts val="1100"/>
              <a:buFont typeface="Arial"/>
              <a:buNone/>
            </a:pPr>
            <a:r>
              <a:rPr b="1" lang="en" sz="1200">
                <a:solidFill>
                  <a:srgbClr val="31394D"/>
                </a:solidFill>
                <a:latin typeface="Times New Roman"/>
                <a:ea typeface="Times New Roman"/>
                <a:cs typeface="Times New Roman"/>
                <a:sym typeface="Times New Roman"/>
              </a:rPr>
              <a:t>Platform</a:t>
            </a:r>
            <a:r>
              <a:rPr lang="en" sz="1200">
                <a:solidFill>
                  <a:srgbClr val="31394D"/>
                </a:solidFill>
                <a:latin typeface="Times New Roman"/>
                <a:ea typeface="Times New Roman"/>
                <a:cs typeface="Times New Roman"/>
                <a:sym typeface="Times New Roman"/>
              </a:rPr>
              <a:t>: LinkedIn</a:t>
            </a:r>
            <a:endParaRPr sz="1200">
              <a:solidFill>
                <a:srgbClr val="31394D"/>
              </a:solidFill>
              <a:latin typeface="Times New Roman"/>
              <a:ea typeface="Times New Roman"/>
              <a:cs typeface="Times New Roman"/>
              <a:sym typeface="Times New Roman"/>
            </a:endParaRPr>
          </a:p>
          <a:p>
            <a:pPr indent="0" lvl="0" marL="0" rtl="0" algn="l">
              <a:lnSpc>
                <a:spcPct val="150000"/>
              </a:lnSpc>
              <a:spcBef>
                <a:spcPts val="0"/>
              </a:spcBef>
              <a:spcAft>
                <a:spcPts val="0"/>
              </a:spcAft>
              <a:buClr>
                <a:srgbClr val="31394D"/>
              </a:buClr>
              <a:buSzPts val="1100"/>
              <a:buFont typeface="Arial"/>
              <a:buNone/>
            </a:pPr>
            <a:r>
              <a:rPr b="1" lang="en" sz="1200">
                <a:solidFill>
                  <a:srgbClr val="31394D"/>
                </a:solidFill>
                <a:latin typeface="Times New Roman"/>
                <a:ea typeface="Times New Roman"/>
                <a:cs typeface="Times New Roman"/>
                <a:sym typeface="Times New Roman"/>
              </a:rPr>
              <a:t>Caption</a:t>
            </a:r>
            <a:r>
              <a:rPr lang="en" sz="1200">
                <a:solidFill>
                  <a:srgbClr val="31394D"/>
                </a:solidFill>
                <a:latin typeface="Times New Roman"/>
                <a:ea typeface="Times New Roman"/>
                <a:cs typeface="Times New Roman"/>
                <a:sym typeface="Times New Roman"/>
              </a:rPr>
              <a:t>: </a:t>
            </a:r>
            <a:r>
              <a:rPr lang="en" sz="1200">
                <a:solidFill>
                  <a:srgbClr val="31394D"/>
                </a:solidFill>
                <a:highlight>
                  <a:schemeClr val="lt1"/>
                </a:highlight>
                <a:latin typeface="Times New Roman"/>
                <a:ea typeface="Times New Roman"/>
                <a:cs typeface="Times New Roman"/>
                <a:sym typeface="Times New Roman"/>
              </a:rPr>
              <a:t>Find out what the top ten SEO mistakes are by downloading this free guide + checklist. You'll be glad you did when your traffic spikes!</a:t>
            </a:r>
            <a:endParaRPr sz="1200">
              <a:solidFill>
                <a:srgbClr val="31394D"/>
              </a:solidFill>
              <a:highlight>
                <a:schemeClr val="lt1"/>
              </a:highlight>
              <a:latin typeface="Times New Roman"/>
              <a:ea typeface="Times New Roman"/>
              <a:cs typeface="Times New Roman"/>
              <a:sym typeface="Times New Roman"/>
            </a:endParaRPr>
          </a:p>
          <a:p>
            <a:pPr indent="0" lvl="0" marL="0" rtl="0" algn="l">
              <a:lnSpc>
                <a:spcPct val="150000"/>
              </a:lnSpc>
              <a:spcBef>
                <a:spcPts val="0"/>
              </a:spcBef>
              <a:spcAft>
                <a:spcPts val="0"/>
              </a:spcAft>
              <a:buClr>
                <a:srgbClr val="31394D"/>
              </a:buClr>
              <a:buSzPts val="1100"/>
              <a:buFont typeface="Arial"/>
              <a:buNone/>
            </a:pPr>
            <a:r>
              <a:rPr b="1" lang="en" sz="1200">
                <a:solidFill>
                  <a:srgbClr val="31394D"/>
                </a:solidFill>
                <a:highlight>
                  <a:schemeClr val="lt1"/>
                </a:highlight>
                <a:latin typeface="Times New Roman"/>
                <a:ea typeface="Times New Roman"/>
                <a:cs typeface="Times New Roman"/>
                <a:sym typeface="Times New Roman"/>
              </a:rPr>
              <a:t>Hashtags: </a:t>
            </a:r>
            <a:r>
              <a:rPr lang="en" sz="1200">
                <a:solidFill>
                  <a:srgbClr val="31394D"/>
                </a:solidFill>
                <a:highlight>
                  <a:schemeClr val="lt1"/>
                </a:highlight>
                <a:latin typeface="Times New Roman"/>
                <a:ea typeface="Times New Roman"/>
                <a:cs typeface="Times New Roman"/>
                <a:sym typeface="Times New Roman"/>
              </a:rPr>
              <a:t>#Eternalworks #inboundmarketing</a:t>
            </a:r>
            <a:endParaRPr sz="1200">
              <a:solidFill>
                <a:srgbClr val="31394D"/>
              </a:solidFill>
              <a:highlight>
                <a:schemeClr val="lt1"/>
              </a:highlight>
              <a:latin typeface="Times New Roman"/>
              <a:ea typeface="Times New Roman"/>
              <a:cs typeface="Times New Roman"/>
              <a:sym typeface="Times New Roman"/>
            </a:endParaRPr>
          </a:p>
          <a:p>
            <a:pPr indent="0" lvl="0" marL="0" rtl="0" algn="l">
              <a:lnSpc>
                <a:spcPct val="150000"/>
              </a:lnSpc>
              <a:spcBef>
                <a:spcPts val="0"/>
              </a:spcBef>
              <a:spcAft>
                <a:spcPts val="0"/>
              </a:spcAft>
              <a:buClr>
                <a:srgbClr val="31394D"/>
              </a:buClr>
              <a:buSzPts val="1100"/>
              <a:buFont typeface="Arial"/>
              <a:buNone/>
            </a:pPr>
            <a:r>
              <a:rPr b="1" lang="en" sz="1200">
                <a:solidFill>
                  <a:srgbClr val="31394D"/>
                </a:solidFill>
                <a:latin typeface="Times New Roman"/>
                <a:ea typeface="Times New Roman"/>
                <a:cs typeface="Times New Roman"/>
                <a:sym typeface="Times New Roman"/>
              </a:rPr>
              <a:t>Why it works</a:t>
            </a:r>
            <a:r>
              <a:rPr lang="en" sz="1200">
                <a:solidFill>
                  <a:srgbClr val="31394D"/>
                </a:solidFill>
                <a:latin typeface="Times New Roman"/>
                <a:ea typeface="Times New Roman"/>
                <a:cs typeface="Times New Roman"/>
                <a:sym typeface="Times New Roman"/>
              </a:rPr>
              <a:t>: </a:t>
            </a:r>
            <a:r>
              <a:rPr lang="en" sz="1200">
                <a:solidFill>
                  <a:srgbClr val="31394D"/>
                </a:solidFill>
                <a:highlight>
                  <a:schemeClr val="lt1"/>
                </a:highlight>
                <a:latin typeface="Times New Roman"/>
                <a:ea typeface="Times New Roman"/>
                <a:cs typeface="Times New Roman"/>
                <a:sym typeface="Times New Roman"/>
              </a:rPr>
              <a:t>This post will have the link to the guide for people to click on. This would build the amount of traffic to the website and gain new leads.</a:t>
            </a:r>
            <a:endParaRPr sz="1200">
              <a:solidFill>
                <a:srgbClr val="31394D"/>
              </a:solidFill>
              <a:highlight>
                <a:schemeClr val="lt1"/>
              </a:highlight>
              <a:latin typeface="Times New Roman"/>
              <a:ea typeface="Times New Roman"/>
              <a:cs typeface="Times New Roman"/>
              <a:sym typeface="Times New Roman"/>
            </a:endParaRPr>
          </a:p>
          <a:p>
            <a:pPr indent="0" lvl="0" marL="0" rtl="0" algn="l">
              <a:lnSpc>
                <a:spcPct val="150000"/>
              </a:lnSpc>
              <a:spcBef>
                <a:spcPts val="0"/>
              </a:spcBef>
              <a:spcAft>
                <a:spcPts val="0"/>
              </a:spcAft>
              <a:buClr>
                <a:srgbClr val="31394D"/>
              </a:buClr>
              <a:buSzPts val="1100"/>
              <a:buFont typeface="Arial"/>
              <a:buNone/>
            </a:pPr>
            <a:r>
              <a:t/>
            </a:r>
            <a:endParaRPr b="1" sz="1600">
              <a:solidFill>
                <a:srgbClr val="31394D"/>
              </a:solidFill>
              <a:latin typeface="Times New Roman"/>
              <a:ea typeface="Times New Roman"/>
              <a:cs typeface="Times New Roman"/>
              <a:sym typeface="Times New Roman"/>
            </a:endParaRPr>
          </a:p>
          <a:p>
            <a:pPr indent="0" lvl="0" marL="0" rtl="0" algn="l">
              <a:lnSpc>
                <a:spcPct val="150000"/>
              </a:lnSpc>
              <a:spcBef>
                <a:spcPts val="0"/>
              </a:spcBef>
              <a:spcAft>
                <a:spcPts val="0"/>
              </a:spcAft>
              <a:buNone/>
            </a:pPr>
            <a:r>
              <a:t/>
            </a:r>
            <a:endParaRPr sz="1200">
              <a:solidFill>
                <a:schemeClr val="dk1"/>
              </a:solidFill>
              <a:latin typeface="Times New Roman"/>
              <a:ea typeface="Times New Roman"/>
              <a:cs typeface="Times New Roman"/>
              <a:sym typeface="Times New Roman"/>
            </a:endParaRPr>
          </a:p>
          <a:p>
            <a:pPr indent="0" lvl="0" marL="0" rtl="0" algn="l">
              <a:lnSpc>
                <a:spcPct val="150000"/>
              </a:lnSpc>
              <a:spcBef>
                <a:spcPts val="0"/>
              </a:spcBef>
              <a:spcAft>
                <a:spcPts val="0"/>
              </a:spcAft>
              <a:buNone/>
            </a:pPr>
            <a:r>
              <a:t/>
            </a:r>
            <a:endParaRPr sz="1600">
              <a:solidFill>
                <a:srgbClr val="31394D"/>
              </a:solidFill>
              <a:latin typeface="Times New Roman"/>
              <a:ea typeface="Times New Roman"/>
              <a:cs typeface="Times New Roman"/>
              <a:sym typeface="Times New Roman"/>
            </a:endParaRPr>
          </a:p>
          <a:p>
            <a:pPr indent="0" lvl="0" marL="0" rtl="0" algn="l">
              <a:lnSpc>
                <a:spcPct val="150000"/>
              </a:lnSpc>
              <a:spcBef>
                <a:spcPts val="0"/>
              </a:spcBef>
              <a:spcAft>
                <a:spcPts val="0"/>
              </a:spcAft>
              <a:buClr>
                <a:schemeClr val="dk1"/>
              </a:buClr>
              <a:buSzPts val="1100"/>
              <a:buFont typeface="Arial"/>
              <a:buNone/>
            </a:pPr>
            <a:r>
              <a:t/>
            </a:r>
            <a:endParaRPr b="1" sz="1600">
              <a:solidFill>
                <a:srgbClr val="31394D"/>
              </a:solidFill>
              <a:latin typeface="Times New Roman"/>
              <a:ea typeface="Times New Roman"/>
              <a:cs typeface="Times New Roman"/>
              <a:sym typeface="Times New Roman"/>
            </a:endParaRPr>
          </a:p>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cf396a8c03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5" name="Google Shape;195;gcf396a8c03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Clr>
                <a:schemeClr val="dk1"/>
              </a:buClr>
              <a:buSzPts val="1100"/>
              <a:buFont typeface="Arial"/>
              <a:buNone/>
            </a:pPr>
            <a:r>
              <a:rPr b="1" lang="en" sz="1600">
                <a:solidFill>
                  <a:srgbClr val="31394D"/>
                </a:solidFill>
                <a:latin typeface="Times New Roman"/>
                <a:ea typeface="Times New Roman"/>
                <a:cs typeface="Times New Roman"/>
                <a:sym typeface="Times New Roman"/>
              </a:rPr>
              <a:t>Left Pic </a:t>
            </a:r>
            <a:endParaRPr b="1" sz="1600">
              <a:solidFill>
                <a:srgbClr val="31394D"/>
              </a:solidFill>
              <a:latin typeface="Times New Roman"/>
              <a:ea typeface="Times New Roman"/>
              <a:cs typeface="Times New Roman"/>
              <a:sym typeface="Times New Roman"/>
            </a:endParaRPr>
          </a:p>
          <a:p>
            <a:pPr indent="0" lvl="0" marL="0" rtl="0" algn="l">
              <a:lnSpc>
                <a:spcPct val="150000"/>
              </a:lnSpc>
              <a:spcBef>
                <a:spcPts val="0"/>
              </a:spcBef>
              <a:spcAft>
                <a:spcPts val="0"/>
              </a:spcAft>
              <a:buClr>
                <a:schemeClr val="dk1"/>
              </a:buClr>
              <a:buSzPts val="1100"/>
              <a:buFont typeface="Arial"/>
              <a:buNone/>
            </a:pPr>
            <a:r>
              <a:rPr b="1" lang="en" sz="1200">
                <a:solidFill>
                  <a:schemeClr val="dk1"/>
                </a:solidFill>
                <a:latin typeface="Times New Roman"/>
                <a:ea typeface="Times New Roman"/>
                <a:cs typeface="Times New Roman"/>
                <a:sym typeface="Times New Roman"/>
              </a:rPr>
              <a:t>Platform</a:t>
            </a:r>
            <a:r>
              <a:rPr lang="en" sz="1200">
                <a:solidFill>
                  <a:schemeClr val="dk1"/>
                </a:solidFill>
                <a:latin typeface="Times New Roman"/>
                <a:ea typeface="Times New Roman"/>
                <a:cs typeface="Times New Roman"/>
                <a:sym typeface="Times New Roman"/>
              </a:rPr>
              <a:t>: LinkedIn/Facebook</a:t>
            </a:r>
            <a:endParaRPr sz="1200">
              <a:solidFill>
                <a:schemeClr val="dk1"/>
              </a:solidFill>
              <a:latin typeface="Times New Roman"/>
              <a:ea typeface="Times New Roman"/>
              <a:cs typeface="Times New Roman"/>
              <a:sym typeface="Times New Roman"/>
            </a:endParaRPr>
          </a:p>
          <a:p>
            <a:pPr indent="0" lvl="0" marL="0" rtl="0" algn="l">
              <a:lnSpc>
                <a:spcPct val="150000"/>
              </a:lnSpc>
              <a:spcBef>
                <a:spcPts val="0"/>
              </a:spcBef>
              <a:spcAft>
                <a:spcPts val="0"/>
              </a:spcAft>
              <a:buClr>
                <a:schemeClr val="dk1"/>
              </a:buClr>
              <a:buSzPts val="1100"/>
              <a:buFont typeface="Arial"/>
              <a:buNone/>
            </a:pPr>
            <a:r>
              <a:rPr b="1" lang="en" sz="1200">
                <a:solidFill>
                  <a:schemeClr val="dk1"/>
                </a:solidFill>
                <a:latin typeface="Times New Roman"/>
                <a:ea typeface="Times New Roman"/>
                <a:cs typeface="Times New Roman"/>
                <a:sym typeface="Times New Roman"/>
              </a:rPr>
              <a:t>Caption</a:t>
            </a:r>
            <a:r>
              <a:rPr lang="en" sz="1200">
                <a:solidFill>
                  <a:schemeClr val="dk1"/>
                </a:solidFill>
                <a:latin typeface="Times New Roman"/>
                <a:ea typeface="Times New Roman"/>
                <a:cs typeface="Times New Roman"/>
                <a:sym typeface="Times New Roman"/>
              </a:rPr>
              <a:t>:  </a:t>
            </a:r>
            <a:r>
              <a:rPr lang="en" sz="1200">
                <a:solidFill>
                  <a:schemeClr val="dk1"/>
                </a:solidFill>
                <a:highlight>
                  <a:srgbClr val="FFFFFF"/>
                </a:highlight>
                <a:latin typeface="Times New Roman"/>
                <a:ea typeface="Times New Roman"/>
                <a:cs typeface="Times New Roman"/>
                <a:sym typeface="Times New Roman"/>
              </a:rPr>
              <a:t>"Get A Free Website Audit" Let our team analyze your website for free. You'll get a detailed report outlining what you need to change on your website to finally get the results that you want.</a:t>
            </a:r>
            <a:endParaRPr sz="1200">
              <a:solidFill>
                <a:schemeClr val="dk1"/>
              </a:solidFill>
              <a:highlight>
                <a:srgbClr val="FFFFFF"/>
              </a:highlight>
              <a:latin typeface="Times New Roman"/>
              <a:ea typeface="Times New Roman"/>
              <a:cs typeface="Times New Roman"/>
              <a:sym typeface="Times New Roman"/>
            </a:endParaRPr>
          </a:p>
          <a:p>
            <a:pPr indent="0" lvl="0" marL="0" rtl="0" algn="l">
              <a:lnSpc>
                <a:spcPct val="150000"/>
              </a:lnSpc>
              <a:spcBef>
                <a:spcPts val="0"/>
              </a:spcBef>
              <a:spcAft>
                <a:spcPts val="0"/>
              </a:spcAft>
              <a:buClr>
                <a:schemeClr val="dk1"/>
              </a:buClr>
              <a:buSzPts val="1100"/>
              <a:buFont typeface="Arial"/>
              <a:buNone/>
            </a:pPr>
            <a:r>
              <a:rPr b="1" lang="en" sz="1200">
                <a:solidFill>
                  <a:srgbClr val="333333"/>
                </a:solidFill>
                <a:highlight>
                  <a:srgbClr val="FFFFFF"/>
                </a:highlight>
                <a:latin typeface="Times New Roman"/>
                <a:ea typeface="Times New Roman"/>
                <a:cs typeface="Times New Roman"/>
                <a:sym typeface="Times New Roman"/>
              </a:rPr>
              <a:t>Hashtags:</a:t>
            </a:r>
            <a:r>
              <a:rPr lang="en" sz="1200">
                <a:solidFill>
                  <a:srgbClr val="333333"/>
                </a:solidFill>
                <a:highlight>
                  <a:srgbClr val="FFFFFF"/>
                </a:highlight>
                <a:latin typeface="Times New Roman"/>
                <a:ea typeface="Times New Roman"/>
                <a:cs typeface="Times New Roman"/>
                <a:sym typeface="Times New Roman"/>
              </a:rPr>
              <a:t> #Eternalworks #inboundmarketing</a:t>
            </a:r>
            <a:endParaRPr sz="1200">
              <a:solidFill>
                <a:srgbClr val="333333"/>
              </a:solidFill>
              <a:highlight>
                <a:srgbClr val="FFFFFF"/>
              </a:highlight>
              <a:latin typeface="Times New Roman"/>
              <a:ea typeface="Times New Roman"/>
              <a:cs typeface="Times New Roman"/>
              <a:sym typeface="Times New Roman"/>
            </a:endParaRPr>
          </a:p>
          <a:p>
            <a:pPr indent="0" lvl="0" marL="0" rtl="0" algn="l">
              <a:lnSpc>
                <a:spcPct val="150000"/>
              </a:lnSpc>
              <a:spcBef>
                <a:spcPts val="0"/>
              </a:spcBef>
              <a:spcAft>
                <a:spcPts val="0"/>
              </a:spcAft>
              <a:buClr>
                <a:schemeClr val="dk1"/>
              </a:buClr>
              <a:buSzPts val="1100"/>
              <a:buFont typeface="Arial"/>
              <a:buNone/>
            </a:pPr>
            <a:r>
              <a:rPr b="1" lang="en" sz="1200">
                <a:solidFill>
                  <a:schemeClr val="dk1"/>
                </a:solidFill>
                <a:highlight>
                  <a:srgbClr val="FFFFFF"/>
                </a:highlight>
                <a:latin typeface="Times New Roman"/>
                <a:ea typeface="Times New Roman"/>
                <a:cs typeface="Times New Roman"/>
                <a:sym typeface="Times New Roman"/>
              </a:rPr>
              <a:t>Why it works</a:t>
            </a:r>
            <a:r>
              <a:rPr lang="en" sz="1200">
                <a:solidFill>
                  <a:schemeClr val="dk1"/>
                </a:solidFill>
                <a:highlight>
                  <a:srgbClr val="FFFFFF"/>
                </a:highlight>
                <a:latin typeface="Times New Roman"/>
                <a:ea typeface="Times New Roman"/>
                <a:cs typeface="Times New Roman"/>
                <a:sym typeface="Times New Roman"/>
              </a:rPr>
              <a:t>: This post will gain audience attention to click learn more about how to get one of your free website audits. This will lead to gaining more clients</a:t>
            </a:r>
            <a:endParaRPr sz="1200">
              <a:solidFill>
                <a:srgbClr val="31394D"/>
              </a:solidFill>
              <a:latin typeface="Times New Roman"/>
              <a:ea typeface="Times New Roman"/>
              <a:cs typeface="Times New Roman"/>
              <a:sym typeface="Times New Roman"/>
            </a:endParaRPr>
          </a:p>
          <a:p>
            <a:pPr indent="0" lvl="0" marL="0" rtl="0" algn="l">
              <a:lnSpc>
                <a:spcPct val="150000"/>
              </a:lnSpc>
              <a:spcBef>
                <a:spcPts val="0"/>
              </a:spcBef>
              <a:spcAft>
                <a:spcPts val="0"/>
              </a:spcAft>
              <a:buClr>
                <a:schemeClr val="dk1"/>
              </a:buClr>
              <a:buSzPts val="1100"/>
              <a:buFont typeface="Arial"/>
              <a:buNone/>
            </a:pPr>
            <a:r>
              <a:rPr b="1" lang="en" sz="1600">
                <a:solidFill>
                  <a:srgbClr val="31394D"/>
                </a:solidFill>
                <a:highlight>
                  <a:srgbClr val="FFFFFF"/>
                </a:highlight>
                <a:latin typeface="Times New Roman"/>
                <a:ea typeface="Times New Roman"/>
                <a:cs typeface="Times New Roman"/>
                <a:sym typeface="Times New Roman"/>
              </a:rPr>
              <a:t>Right Pic</a:t>
            </a:r>
            <a:endParaRPr b="1" sz="1600">
              <a:solidFill>
                <a:srgbClr val="31394D"/>
              </a:solidFill>
              <a:highlight>
                <a:srgbClr val="FFFFFF"/>
              </a:highlight>
              <a:latin typeface="Times New Roman"/>
              <a:ea typeface="Times New Roman"/>
              <a:cs typeface="Times New Roman"/>
              <a:sym typeface="Times New Roman"/>
            </a:endParaRPr>
          </a:p>
          <a:p>
            <a:pPr indent="0" lvl="0" marL="0" rtl="0" algn="l">
              <a:lnSpc>
                <a:spcPct val="150000"/>
              </a:lnSpc>
              <a:spcBef>
                <a:spcPts val="0"/>
              </a:spcBef>
              <a:spcAft>
                <a:spcPts val="0"/>
              </a:spcAft>
              <a:buClr>
                <a:schemeClr val="dk1"/>
              </a:buClr>
              <a:buSzPts val="1100"/>
              <a:buFont typeface="Arial"/>
              <a:buNone/>
            </a:pPr>
            <a:r>
              <a:rPr b="1" lang="en" sz="1200">
                <a:solidFill>
                  <a:schemeClr val="dk1"/>
                </a:solidFill>
                <a:highlight>
                  <a:srgbClr val="FFFFFF"/>
                </a:highlight>
                <a:latin typeface="Times New Roman"/>
                <a:ea typeface="Times New Roman"/>
                <a:cs typeface="Times New Roman"/>
                <a:sym typeface="Times New Roman"/>
              </a:rPr>
              <a:t>Platform</a:t>
            </a:r>
            <a:r>
              <a:rPr lang="en" sz="1200">
                <a:solidFill>
                  <a:schemeClr val="dk1"/>
                </a:solidFill>
                <a:highlight>
                  <a:srgbClr val="FFFFFF"/>
                </a:highlight>
                <a:latin typeface="Times New Roman"/>
                <a:ea typeface="Times New Roman"/>
                <a:cs typeface="Times New Roman"/>
                <a:sym typeface="Times New Roman"/>
              </a:rPr>
              <a:t>: Facebook/</a:t>
            </a:r>
            <a:r>
              <a:rPr lang="en" sz="1200">
                <a:solidFill>
                  <a:schemeClr val="dk1"/>
                </a:solidFill>
                <a:latin typeface="Times New Roman"/>
                <a:ea typeface="Times New Roman"/>
                <a:cs typeface="Times New Roman"/>
                <a:sym typeface="Times New Roman"/>
              </a:rPr>
              <a:t>LinkedIn</a:t>
            </a:r>
            <a:endParaRPr sz="1200">
              <a:solidFill>
                <a:schemeClr val="dk1"/>
              </a:solidFill>
              <a:latin typeface="Times New Roman"/>
              <a:ea typeface="Times New Roman"/>
              <a:cs typeface="Times New Roman"/>
              <a:sym typeface="Times New Roman"/>
            </a:endParaRPr>
          </a:p>
          <a:p>
            <a:pPr indent="0" lvl="0" marL="0" rtl="0" algn="l">
              <a:lnSpc>
                <a:spcPct val="150000"/>
              </a:lnSpc>
              <a:spcBef>
                <a:spcPts val="0"/>
              </a:spcBef>
              <a:spcAft>
                <a:spcPts val="0"/>
              </a:spcAft>
              <a:buClr>
                <a:schemeClr val="dk1"/>
              </a:buClr>
              <a:buSzPts val="1100"/>
              <a:buFont typeface="Arial"/>
              <a:buNone/>
            </a:pPr>
            <a:r>
              <a:rPr b="1" lang="en" sz="1200">
                <a:solidFill>
                  <a:schemeClr val="dk1"/>
                </a:solidFill>
                <a:highlight>
                  <a:srgbClr val="FFFFFF"/>
                </a:highlight>
                <a:latin typeface="Times New Roman"/>
                <a:ea typeface="Times New Roman"/>
                <a:cs typeface="Times New Roman"/>
                <a:sym typeface="Times New Roman"/>
              </a:rPr>
              <a:t>Caption</a:t>
            </a:r>
            <a:r>
              <a:rPr lang="en" sz="1200">
                <a:solidFill>
                  <a:schemeClr val="dk1"/>
                </a:solidFill>
                <a:highlight>
                  <a:srgbClr val="FFFFFF"/>
                </a:highlight>
                <a:latin typeface="Times New Roman"/>
                <a:ea typeface="Times New Roman"/>
                <a:cs typeface="Times New Roman"/>
                <a:sym typeface="Times New Roman"/>
              </a:rPr>
              <a:t>: "Request a FREE Inbound assessment Today" to discover how to optimize your marketing strategy, and more traffic, and acquire more leads.</a:t>
            </a:r>
            <a:endParaRPr sz="1200">
              <a:solidFill>
                <a:schemeClr val="dk1"/>
              </a:solidFill>
              <a:highlight>
                <a:srgbClr val="FFFFFF"/>
              </a:highlight>
              <a:latin typeface="Times New Roman"/>
              <a:ea typeface="Times New Roman"/>
              <a:cs typeface="Times New Roman"/>
              <a:sym typeface="Times New Roman"/>
            </a:endParaRPr>
          </a:p>
          <a:p>
            <a:pPr indent="0" lvl="0" marL="0" rtl="0" algn="l">
              <a:lnSpc>
                <a:spcPct val="150000"/>
              </a:lnSpc>
              <a:spcBef>
                <a:spcPts val="0"/>
              </a:spcBef>
              <a:spcAft>
                <a:spcPts val="0"/>
              </a:spcAft>
              <a:buClr>
                <a:schemeClr val="dk1"/>
              </a:buClr>
              <a:buSzPts val="1100"/>
              <a:buFont typeface="Arial"/>
              <a:buNone/>
            </a:pPr>
            <a:r>
              <a:rPr b="1" lang="en" sz="1200">
                <a:solidFill>
                  <a:schemeClr val="dk1"/>
                </a:solidFill>
                <a:highlight>
                  <a:srgbClr val="FFFFFF"/>
                </a:highlight>
                <a:latin typeface="Times New Roman"/>
                <a:ea typeface="Times New Roman"/>
                <a:cs typeface="Times New Roman"/>
                <a:sym typeface="Times New Roman"/>
              </a:rPr>
              <a:t>Hashtags:</a:t>
            </a:r>
            <a:r>
              <a:rPr lang="en" sz="1200">
                <a:solidFill>
                  <a:schemeClr val="dk1"/>
                </a:solidFill>
                <a:highlight>
                  <a:srgbClr val="FFFFFF"/>
                </a:highlight>
                <a:latin typeface="Times New Roman"/>
                <a:ea typeface="Times New Roman"/>
                <a:cs typeface="Times New Roman"/>
                <a:sym typeface="Times New Roman"/>
              </a:rPr>
              <a:t> #inboundmarketing #marketing #digitalmarketing #Eternalworks</a:t>
            </a:r>
            <a:endParaRPr sz="1200">
              <a:solidFill>
                <a:schemeClr val="dk1"/>
              </a:solidFill>
              <a:highlight>
                <a:srgbClr val="FFFFFF"/>
              </a:highlight>
              <a:latin typeface="Times New Roman"/>
              <a:ea typeface="Times New Roman"/>
              <a:cs typeface="Times New Roman"/>
              <a:sym typeface="Times New Roman"/>
            </a:endParaRPr>
          </a:p>
          <a:p>
            <a:pPr indent="0" lvl="0" marL="0" rtl="0" algn="l">
              <a:lnSpc>
                <a:spcPct val="150000"/>
              </a:lnSpc>
              <a:spcBef>
                <a:spcPts val="0"/>
              </a:spcBef>
              <a:spcAft>
                <a:spcPts val="0"/>
              </a:spcAft>
              <a:buClr>
                <a:schemeClr val="dk1"/>
              </a:buClr>
              <a:buSzPts val="1100"/>
              <a:buFont typeface="Arial"/>
              <a:buNone/>
            </a:pPr>
            <a:r>
              <a:rPr b="1" lang="en" sz="1200">
                <a:solidFill>
                  <a:schemeClr val="dk1"/>
                </a:solidFill>
                <a:highlight>
                  <a:srgbClr val="FFFFFF"/>
                </a:highlight>
                <a:latin typeface="Times New Roman"/>
                <a:ea typeface="Times New Roman"/>
                <a:cs typeface="Times New Roman"/>
                <a:sym typeface="Times New Roman"/>
              </a:rPr>
              <a:t>Why it works:</a:t>
            </a:r>
            <a:r>
              <a:rPr lang="en" sz="1200">
                <a:solidFill>
                  <a:schemeClr val="dk1"/>
                </a:solidFill>
                <a:highlight>
                  <a:srgbClr val="FFFFFF"/>
                </a:highlight>
                <a:latin typeface="Times New Roman"/>
                <a:ea typeface="Times New Roman"/>
                <a:cs typeface="Times New Roman"/>
                <a:sym typeface="Times New Roman"/>
              </a:rPr>
              <a:t> This post will catch the viewers attention with the question asked and the word “free” on there. It will end up driving more traffic and new leads to your website</a:t>
            </a:r>
            <a:endParaRPr sz="1200">
              <a:solidFill>
                <a:srgbClr val="31394D"/>
              </a:solidFill>
              <a:highlight>
                <a:srgbClr val="FFFFFF"/>
              </a:highlight>
              <a:latin typeface="Times New Roman"/>
              <a:ea typeface="Times New Roman"/>
              <a:cs typeface="Times New Roman"/>
              <a:sym typeface="Times New Roman"/>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gd2aa756e35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2" name="Google Shape;202;gd2aa756e35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Clr>
                <a:schemeClr val="dk1"/>
              </a:buClr>
              <a:buSzPts val="1100"/>
              <a:buFont typeface="Arial"/>
              <a:buNone/>
            </a:pPr>
            <a:r>
              <a:rPr b="1" lang="en" sz="1600">
                <a:solidFill>
                  <a:srgbClr val="31394D"/>
                </a:solidFill>
                <a:latin typeface="Times New Roman"/>
                <a:ea typeface="Times New Roman"/>
                <a:cs typeface="Times New Roman"/>
                <a:sym typeface="Times New Roman"/>
              </a:rPr>
              <a:t>Left Pic</a:t>
            </a:r>
            <a:endParaRPr b="1" sz="1600">
              <a:solidFill>
                <a:srgbClr val="31394D"/>
              </a:solidFill>
              <a:highlight>
                <a:schemeClr val="lt1"/>
              </a:highlight>
              <a:latin typeface="Times New Roman"/>
              <a:ea typeface="Times New Roman"/>
              <a:cs typeface="Times New Roman"/>
              <a:sym typeface="Times New Roman"/>
            </a:endParaRPr>
          </a:p>
          <a:p>
            <a:pPr indent="0" lvl="0" marL="0" rtl="0" algn="l">
              <a:lnSpc>
                <a:spcPct val="150000"/>
              </a:lnSpc>
              <a:spcBef>
                <a:spcPts val="0"/>
              </a:spcBef>
              <a:spcAft>
                <a:spcPts val="0"/>
              </a:spcAft>
              <a:buClr>
                <a:srgbClr val="31394D"/>
              </a:buClr>
              <a:buSzPts val="1100"/>
              <a:buFont typeface="Arial"/>
              <a:buNone/>
            </a:pPr>
            <a:r>
              <a:rPr b="1" lang="en" sz="1200">
                <a:solidFill>
                  <a:srgbClr val="31394D"/>
                </a:solidFill>
                <a:latin typeface="Times New Roman"/>
                <a:ea typeface="Times New Roman"/>
                <a:cs typeface="Times New Roman"/>
                <a:sym typeface="Times New Roman"/>
              </a:rPr>
              <a:t>Platform</a:t>
            </a:r>
            <a:r>
              <a:rPr lang="en" sz="1200">
                <a:solidFill>
                  <a:srgbClr val="31394D"/>
                </a:solidFill>
                <a:latin typeface="Times New Roman"/>
                <a:ea typeface="Times New Roman"/>
                <a:cs typeface="Times New Roman"/>
                <a:sym typeface="Times New Roman"/>
              </a:rPr>
              <a:t>: Instagram</a:t>
            </a:r>
            <a:endParaRPr sz="1200">
              <a:solidFill>
                <a:srgbClr val="31394D"/>
              </a:solidFill>
              <a:latin typeface="Times New Roman"/>
              <a:ea typeface="Times New Roman"/>
              <a:cs typeface="Times New Roman"/>
              <a:sym typeface="Times New Roman"/>
            </a:endParaRPr>
          </a:p>
          <a:p>
            <a:pPr indent="0" lvl="0" marL="0" rtl="0" algn="l">
              <a:lnSpc>
                <a:spcPct val="150000"/>
              </a:lnSpc>
              <a:spcBef>
                <a:spcPts val="0"/>
              </a:spcBef>
              <a:spcAft>
                <a:spcPts val="0"/>
              </a:spcAft>
              <a:buClr>
                <a:srgbClr val="31394D"/>
              </a:buClr>
              <a:buSzPts val="1100"/>
              <a:buFont typeface="Arial"/>
              <a:buNone/>
            </a:pPr>
            <a:r>
              <a:rPr b="1" lang="en" sz="1200">
                <a:solidFill>
                  <a:srgbClr val="31394D"/>
                </a:solidFill>
                <a:latin typeface="Times New Roman"/>
                <a:ea typeface="Times New Roman"/>
                <a:cs typeface="Times New Roman"/>
                <a:sym typeface="Times New Roman"/>
              </a:rPr>
              <a:t>Caption</a:t>
            </a:r>
            <a:r>
              <a:rPr lang="en" sz="1200">
                <a:solidFill>
                  <a:srgbClr val="31394D"/>
                </a:solidFill>
                <a:latin typeface="Times New Roman"/>
                <a:ea typeface="Times New Roman"/>
                <a:cs typeface="Times New Roman"/>
                <a:sym typeface="Times New Roman"/>
              </a:rPr>
              <a:t>: Do you relate to any of these questions? Eternal Works has the solution for you. Check out the link in bio for more information. Let’s start a conversation today!</a:t>
            </a:r>
            <a:endParaRPr sz="1200">
              <a:solidFill>
                <a:srgbClr val="31394D"/>
              </a:solidFill>
              <a:latin typeface="Times New Roman"/>
              <a:ea typeface="Times New Roman"/>
              <a:cs typeface="Times New Roman"/>
              <a:sym typeface="Times New Roman"/>
            </a:endParaRPr>
          </a:p>
          <a:p>
            <a:pPr indent="0" lvl="0" marL="0" rtl="0" algn="l">
              <a:lnSpc>
                <a:spcPct val="150000"/>
              </a:lnSpc>
              <a:spcBef>
                <a:spcPts val="0"/>
              </a:spcBef>
              <a:spcAft>
                <a:spcPts val="0"/>
              </a:spcAft>
              <a:buClr>
                <a:srgbClr val="31394D"/>
              </a:buClr>
              <a:buSzPts val="1100"/>
              <a:buFont typeface="Arial"/>
              <a:buNone/>
            </a:pPr>
            <a:r>
              <a:rPr b="1" lang="en" sz="1200">
                <a:solidFill>
                  <a:srgbClr val="31394D"/>
                </a:solidFill>
                <a:latin typeface="Times New Roman"/>
                <a:ea typeface="Times New Roman"/>
                <a:cs typeface="Times New Roman"/>
                <a:sym typeface="Times New Roman"/>
              </a:rPr>
              <a:t>Hashtags: </a:t>
            </a:r>
            <a:r>
              <a:rPr lang="en" sz="1200">
                <a:solidFill>
                  <a:srgbClr val="31394D"/>
                </a:solidFill>
                <a:latin typeface="Times New Roman"/>
                <a:ea typeface="Times New Roman"/>
                <a:cs typeface="Times New Roman"/>
                <a:sym typeface="Times New Roman"/>
              </a:rPr>
              <a:t>#inboundmarketing #digitalmarketing #eternalworks #smallbusiness #technology #IT</a:t>
            </a:r>
            <a:endParaRPr sz="1200">
              <a:solidFill>
                <a:srgbClr val="31394D"/>
              </a:solidFill>
              <a:latin typeface="Times New Roman"/>
              <a:ea typeface="Times New Roman"/>
              <a:cs typeface="Times New Roman"/>
              <a:sym typeface="Times New Roman"/>
            </a:endParaRPr>
          </a:p>
          <a:p>
            <a:pPr indent="0" lvl="0" marL="0" rtl="0" algn="l">
              <a:lnSpc>
                <a:spcPct val="150000"/>
              </a:lnSpc>
              <a:spcBef>
                <a:spcPts val="0"/>
              </a:spcBef>
              <a:spcAft>
                <a:spcPts val="0"/>
              </a:spcAft>
              <a:buClr>
                <a:srgbClr val="31394D"/>
              </a:buClr>
              <a:buSzPts val="1100"/>
              <a:buFont typeface="Arial"/>
              <a:buNone/>
            </a:pPr>
            <a:r>
              <a:rPr b="1" lang="en" sz="1200">
                <a:solidFill>
                  <a:srgbClr val="31394D"/>
                </a:solidFill>
                <a:latin typeface="Times New Roman"/>
                <a:ea typeface="Times New Roman"/>
                <a:cs typeface="Times New Roman"/>
                <a:sym typeface="Times New Roman"/>
              </a:rPr>
              <a:t>Why it works</a:t>
            </a:r>
            <a:r>
              <a:rPr lang="en" sz="1200">
                <a:solidFill>
                  <a:srgbClr val="31394D"/>
                </a:solidFill>
                <a:latin typeface="Times New Roman"/>
                <a:ea typeface="Times New Roman"/>
                <a:cs typeface="Times New Roman"/>
                <a:sym typeface="Times New Roman"/>
              </a:rPr>
              <a:t>: This post would catch the attention of viewers with its bolded font headline and short question for people to read. They would end up swiping to see what the other questions are and if they relate to them personally. If they do, it would entice them to go to the bio for the link to the homepage. Creating leads and prospects for business and increasing engagement levels with the posts.</a:t>
            </a:r>
            <a:endParaRPr sz="1200">
              <a:solidFill>
                <a:srgbClr val="31394D"/>
              </a:solidFill>
              <a:latin typeface="Times New Roman"/>
              <a:ea typeface="Times New Roman"/>
              <a:cs typeface="Times New Roman"/>
              <a:sym typeface="Times New Roman"/>
            </a:endParaRPr>
          </a:p>
          <a:p>
            <a:pPr indent="0" lvl="0" marL="0" rtl="0" algn="l">
              <a:lnSpc>
                <a:spcPct val="150000"/>
              </a:lnSpc>
              <a:spcBef>
                <a:spcPts val="0"/>
              </a:spcBef>
              <a:spcAft>
                <a:spcPts val="0"/>
              </a:spcAft>
              <a:buClr>
                <a:schemeClr val="dk1"/>
              </a:buClr>
              <a:buSzPts val="1100"/>
              <a:buFont typeface="Arial"/>
              <a:buNone/>
            </a:pPr>
            <a:r>
              <a:rPr b="1" lang="en" sz="1200">
                <a:solidFill>
                  <a:srgbClr val="31394D"/>
                </a:solidFill>
                <a:latin typeface="Times New Roman"/>
                <a:ea typeface="Times New Roman"/>
                <a:cs typeface="Times New Roman"/>
                <a:sym typeface="Times New Roman"/>
              </a:rPr>
              <a:t>Notes</a:t>
            </a:r>
            <a:r>
              <a:rPr lang="en" sz="1200">
                <a:solidFill>
                  <a:srgbClr val="31394D"/>
                </a:solidFill>
                <a:latin typeface="Times New Roman"/>
                <a:ea typeface="Times New Roman"/>
                <a:cs typeface="Times New Roman"/>
                <a:sym typeface="Times New Roman"/>
              </a:rPr>
              <a:t>: I would use the actual vector images of the symbols and make the lines black or a color that stands out so that amount of grey is limited. Or even add more color and maybe some more imagery so that the posts aren’t so bland and will have an easier time catching the attention of the viewer’s eye. This is meant to be a post that has multiple images for people to scroll.</a:t>
            </a:r>
            <a:r>
              <a:rPr b="1" lang="en" sz="1600">
                <a:solidFill>
                  <a:srgbClr val="31394D"/>
                </a:solidFill>
                <a:latin typeface="Times New Roman"/>
                <a:ea typeface="Times New Roman"/>
                <a:cs typeface="Times New Roman"/>
                <a:sym typeface="Times New Roman"/>
              </a:rPr>
              <a:t> </a:t>
            </a:r>
            <a:endParaRPr b="1" sz="1600">
              <a:solidFill>
                <a:srgbClr val="31394D"/>
              </a:solidFill>
              <a:latin typeface="Times New Roman"/>
              <a:ea typeface="Times New Roman"/>
              <a:cs typeface="Times New Roman"/>
              <a:sym typeface="Times New Roman"/>
            </a:endParaRPr>
          </a:p>
          <a:p>
            <a:pPr indent="0" lvl="0" marL="0" rtl="0" algn="l">
              <a:lnSpc>
                <a:spcPct val="150000"/>
              </a:lnSpc>
              <a:spcBef>
                <a:spcPts val="0"/>
              </a:spcBef>
              <a:spcAft>
                <a:spcPts val="0"/>
              </a:spcAft>
              <a:buClr>
                <a:schemeClr val="dk1"/>
              </a:buClr>
              <a:buSzPts val="1100"/>
              <a:buFont typeface="Arial"/>
              <a:buNone/>
            </a:pPr>
            <a:r>
              <a:rPr b="1" lang="en" sz="1600">
                <a:solidFill>
                  <a:srgbClr val="31394D"/>
                </a:solidFill>
                <a:highlight>
                  <a:srgbClr val="FFFFFF"/>
                </a:highlight>
                <a:latin typeface="Times New Roman"/>
                <a:ea typeface="Times New Roman"/>
                <a:cs typeface="Times New Roman"/>
                <a:sym typeface="Times New Roman"/>
              </a:rPr>
              <a:t>Right Pic</a:t>
            </a:r>
            <a:endParaRPr b="1" sz="1600">
              <a:solidFill>
                <a:srgbClr val="31394D"/>
              </a:solidFill>
              <a:highlight>
                <a:srgbClr val="FFFFFF"/>
              </a:highlight>
              <a:latin typeface="Times New Roman"/>
              <a:ea typeface="Times New Roman"/>
              <a:cs typeface="Times New Roman"/>
              <a:sym typeface="Times New Roman"/>
            </a:endParaRPr>
          </a:p>
          <a:p>
            <a:pPr indent="0" lvl="0" marL="0" rtl="0" algn="l">
              <a:lnSpc>
                <a:spcPct val="150000"/>
              </a:lnSpc>
              <a:spcBef>
                <a:spcPts val="0"/>
              </a:spcBef>
              <a:spcAft>
                <a:spcPts val="0"/>
              </a:spcAft>
              <a:buClr>
                <a:schemeClr val="dk1"/>
              </a:buClr>
              <a:buSzPts val="1100"/>
              <a:buFont typeface="Arial"/>
              <a:buNone/>
            </a:pPr>
            <a:r>
              <a:rPr b="1" lang="en" sz="1200">
                <a:solidFill>
                  <a:schemeClr val="dk1"/>
                </a:solidFill>
                <a:latin typeface="Times New Roman"/>
                <a:ea typeface="Times New Roman"/>
                <a:cs typeface="Times New Roman"/>
                <a:sym typeface="Times New Roman"/>
              </a:rPr>
              <a:t>Platform</a:t>
            </a:r>
            <a:r>
              <a:rPr lang="en" sz="1200">
                <a:solidFill>
                  <a:schemeClr val="dk1"/>
                </a:solidFill>
                <a:latin typeface="Times New Roman"/>
                <a:ea typeface="Times New Roman"/>
                <a:cs typeface="Times New Roman"/>
                <a:sym typeface="Times New Roman"/>
              </a:rPr>
              <a:t>: LinkedIn/Facebook</a:t>
            </a:r>
            <a:endParaRPr sz="1200">
              <a:solidFill>
                <a:schemeClr val="dk1"/>
              </a:solidFill>
              <a:latin typeface="Times New Roman"/>
              <a:ea typeface="Times New Roman"/>
              <a:cs typeface="Times New Roman"/>
              <a:sym typeface="Times New Roman"/>
            </a:endParaRPr>
          </a:p>
          <a:p>
            <a:pPr indent="0" lvl="0" marL="0" rtl="0" algn="l">
              <a:lnSpc>
                <a:spcPct val="150000"/>
              </a:lnSpc>
              <a:spcBef>
                <a:spcPts val="0"/>
              </a:spcBef>
              <a:spcAft>
                <a:spcPts val="0"/>
              </a:spcAft>
              <a:buClr>
                <a:schemeClr val="dk1"/>
              </a:buClr>
              <a:buSzPts val="1100"/>
              <a:buFont typeface="Arial"/>
              <a:buNone/>
            </a:pPr>
            <a:r>
              <a:rPr b="1" lang="en" sz="1200">
                <a:solidFill>
                  <a:schemeClr val="dk1"/>
                </a:solidFill>
                <a:latin typeface="Times New Roman"/>
                <a:ea typeface="Times New Roman"/>
                <a:cs typeface="Times New Roman"/>
                <a:sym typeface="Times New Roman"/>
              </a:rPr>
              <a:t>Caption</a:t>
            </a:r>
            <a:r>
              <a:rPr lang="en" sz="1200">
                <a:solidFill>
                  <a:schemeClr val="dk1"/>
                </a:solidFill>
                <a:latin typeface="Times New Roman"/>
                <a:ea typeface="Times New Roman"/>
                <a:cs typeface="Times New Roman"/>
                <a:sym typeface="Times New Roman"/>
              </a:rPr>
              <a:t>: Take a look at how we get things done!  </a:t>
            </a:r>
            <a:r>
              <a:rPr lang="en" sz="1200">
                <a:solidFill>
                  <a:schemeClr val="dk1"/>
                </a:solidFill>
                <a:uFill>
                  <a:noFill/>
                </a:uFill>
                <a:latin typeface="Times New Roman"/>
                <a:ea typeface="Times New Roman"/>
                <a:cs typeface="Times New Roman"/>
                <a:sym typeface="Times New Roman"/>
                <a:hlinkClick r:id="rId2">
                  <a:extLst>
                    <a:ext uri="{A12FA001-AC4F-418D-AE19-62706E023703}">
                      <ahyp:hlinkClr val="tx"/>
                    </a:ext>
                  </a:extLst>
                </a:hlinkClick>
              </a:rPr>
              <a:t> </a:t>
            </a:r>
            <a:r>
              <a:rPr lang="en" sz="1200" u="sng">
                <a:solidFill>
                  <a:srgbClr val="1155CC"/>
                </a:solidFill>
                <a:latin typeface="Times New Roman"/>
                <a:ea typeface="Times New Roman"/>
                <a:cs typeface="Times New Roman"/>
                <a:sym typeface="Times New Roman"/>
                <a:hlinkClick r:id="rId3">
                  <a:extLst>
                    <a:ext uri="{A12FA001-AC4F-418D-AE19-62706E023703}">
                      <ahyp:hlinkClr val="tx"/>
                    </a:ext>
                  </a:extLst>
                </a:hlinkClick>
              </a:rPr>
              <a:t>https://www.eternalworks.com/about/process</a:t>
            </a:r>
            <a:endParaRPr sz="1200" u="sng">
              <a:solidFill>
                <a:srgbClr val="1155CC"/>
              </a:solidFill>
              <a:latin typeface="Times New Roman"/>
              <a:ea typeface="Times New Roman"/>
              <a:cs typeface="Times New Roman"/>
              <a:sym typeface="Times New Roman"/>
            </a:endParaRPr>
          </a:p>
          <a:p>
            <a:pPr indent="0" lvl="0" marL="0" rtl="0" algn="l">
              <a:lnSpc>
                <a:spcPct val="150000"/>
              </a:lnSpc>
              <a:spcBef>
                <a:spcPts val="0"/>
              </a:spcBef>
              <a:spcAft>
                <a:spcPts val="0"/>
              </a:spcAft>
              <a:buClr>
                <a:schemeClr val="dk1"/>
              </a:buClr>
              <a:buSzPts val="1100"/>
              <a:buFont typeface="Arial"/>
              <a:buNone/>
            </a:pPr>
            <a:r>
              <a:rPr b="1" lang="en" sz="1200">
                <a:solidFill>
                  <a:schemeClr val="dk1"/>
                </a:solidFill>
                <a:latin typeface="Times New Roman"/>
                <a:ea typeface="Times New Roman"/>
                <a:cs typeface="Times New Roman"/>
                <a:sym typeface="Times New Roman"/>
              </a:rPr>
              <a:t>Hashtags: </a:t>
            </a:r>
            <a:r>
              <a:rPr lang="en" sz="1200">
                <a:solidFill>
                  <a:schemeClr val="dk1"/>
                </a:solidFill>
                <a:latin typeface="Times New Roman"/>
                <a:ea typeface="Times New Roman"/>
                <a:cs typeface="Times New Roman"/>
                <a:sym typeface="Times New Roman"/>
              </a:rPr>
              <a:t>#marketing #inboundmarketing</a:t>
            </a:r>
            <a:endParaRPr sz="1200">
              <a:solidFill>
                <a:schemeClr val="dk1"/>
              </a:solidFill>
              <a:latin typeface="Times New Roman"/>
              <a:ea typeface="Times New Roman"/>
              <a:cs typeface="Times New Roman"/>
              <a:sym typeface="Times New Roman"/>
            </a:endParaRPr>
          </a:p>
          <a:p>
            <a:pPr indent="0" lvl="0" marL="0" rtl="0" algn="l">
              <a:lnSpc>
                <a:spcPct val="150000"/>
              </a:lnSpc>
              <a:spcBef>
                <a:spcPts val="0"/>
              </a:spcBef>
              <a:spcAft>
                <a:spcPts val="0"/>
              </a:spcAft>
              <a:buClr>
                <a:schemeClr val="dk1"/>
              </a:buClr>
              <a:buSzPts val="1100"/>
              <a:buFont typeface="Arial"/>
              <a:buNone/>
            </a:pPr>
            <a:r>
              <a:rPr b="1" lang="en" sz="1200">
                <a:solidFill>
                  <a:schemeClr val="dk1"/>
                </a:solidFill>
                <a:latin typeface="Times New Roman"/>
                <a:ea typeface="Times New Roman"/>
                <a:cs typeface="Times New Roman"/>
                <a:sym typeface="Times New Roman"/>
              </a:rPr>
              <a:t>Why it works:</a:t>
            </a:r>
            <a:r>
              <a:rPr lang="en" sz="1200">
                <a:solidFill>
                  <a:schemeClr val="dk1"/>
                </a:solidFill>
                <a:latin typeface="Times New Roman"/>
                <a:ea typeface="Times New Roman"/>
                <a:cs typeface="Times New Roman"/>
                <a:sym typeface="Times New Roman"/>
              </a:rPr>
              <a:t> This would give people a bit of information on how you conduct business and what steps are involved when partnering with you and your team. It helps give them a sense of comfort that they have a process they can expect will be followed. Eventually helping ease their minds and make them more receptive to your information when talking with them. It could also make them want to start that initial conversation with you.</a:t>
            </a:r>
            <a:endParaRPr sz="1200">
              <a:solidFill>
                <a:schemeClr val="dk1"/>
              </a:solidFill>
              <a:latin typeface="Times New Roman"/>
              <a:ea typeface="Times New Roman"/>
              <a:cs typeface="Times New Roman"/>
              <a:sym typeface="Times New Roman"/>
            </a:endParaRPr>
          </a:p>
          <a:p>
            <a:pPr indent="0" lvl="0" marL="0" rtl="0" algn="l">
              <a:lnSpc>
                <a:spcPct val="150000"/>
              </a:lnSpc>
              <a:spcBef>
                <a:spcPts val="0"/>
              </a:spcBef>
              <a:spcAft>
                <a:spcPts val="0"/>
              </a:spcAft>
              <a:buClr>
                <a:schemeClr val="dk1"/>
              </a:buClr>
              <a:buSzPts val="1100"/>
              <a:buFont typeface="Arial"/>
              <a:buNone/>
            </a:pPr>
            <a:r>
              <a:rPr b="1" lang="en" sz="1200">
                <a:solidFill>
                  <a:schemeClr val="dk1"/>
                </a:solidFill>
                <a:latin typeface="Times New Roman"/>
                <a:ea typeface="Times New Roman"/>
                <a:cs typeface="Times New Roman"/>
                <a:sym typeface="Times New Roman"/>
              </a:rPr>
              <a:t>Notes</a:t>
            </a:r>
            <a:r>
              <a:rPr lang="en" sz="1200">
                <a:solidFill>
                  <a:schemeClr val="dk1"/>
                </a:solidFill>
                <a:latin typeface="Times New Roman"/>
                <a:ea typeface="Times New Roman"/>
                <a:cs typeface="Times New Roman"/>
                <a:sym typeface="Times New Roman"/>
              </a:rPr>
              <a:t>: Meant to be a post with a link so there will be a call to action to follow the process page on the website</a:t>
            </a:r>
            <a:endParaRPr sz="1200">
              <a:solidFill>
                <a:schemeClr val="dk1"/>
              </a:solidFill>
              <a:latin typeface="Times New Roman"/>
              <a:ea typeface="Times New Roman"/>
              <a:cs typeface="Times New Roman"/>
              <a:sym typeface="Times New Roman"/>
            </a:endParaRPr>
          </a:p>
          <a:p>
            <a:pPr indent="0" lvl="0" marL="0" rtl="0" algn="l">
              <a:lnSpc>
                <a:spcPct val="150000"/>
              </a:lnSpc>
              <a:spcBef>
                <a:spcPts val="0"/>
              </a:spcBef>
              <a:spcAft>
                <a:spcPts val="0"/>
              </a:spcAft>
              <a:buClr>
                <a:schemeClr val="dk1"/>
              </a:buClr>
              <a:buSzPts val="1100"/>
              <a:buFont typeface="Arial"/>
              <a:buNone/>
            </a:pPr>
            <a:r>
              <a:t/>
            </a:r>
            <a:endParaRPr sz="1200">
              <a:solidFill>
                <a:srgbClr val="31394D"/>
              </a:solidFill>
              <a:highlight>
                <a:srgbClr val="FFFFFF"/>
              </a:highlight>
              <a:latin typeface="Times New Roman"/>
              <a:ea typeface="Times New Roman"/>
              <a:cs typeface="Times New Roman"/>
              <a:sym typeface="Times New Roman"/>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cf396a8c03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cf396a8c03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Clr>
                <a:schemeClr val="dk1"/>
              </a:buClr>
              <a:buSzPts val="1100"/>
              <a:buFont typeface="Arial"/>
              <a:buNone/>
            </a:pPr>
            <a:r>
              <a:rPr b="1" lang="en" sz="1600">
                <a:solidFill>
                  <a:srgbClr val="31394D"/>
                </a:solidFill>
                <a:latin typeface="Times New Roman"/>
                <a:ea typeface="Times New Roman"/>
                <a:cs typeface="Times New Roman"/>
                <a:sym typeface="Times New Roman"/>
              </a:rPr>
              <a:t>Left Pic </a:t>
            </a:r>
            <a:endParaRPr b="1" sz="1600">
              <a:solidFill>
                <a:srgbClr val="31394D"/>
              </a:solidFill>
              <a:latin typeface="Times New Roman"/>
              <a:ea typeface="Times New Roman"/>
              <a:cs typeface="Times New Roman"/>
              <a:sym typeface="Times New Roman"/>
            </a:endParaRPr>
          </a:p>
          <a:p>
            <a:pPr indent="0" lvl="0" marL="0" rtl="0" algn="l">
              <a:lnSpc>
                <a:spcPct val="150000"/>
              </a:lnSpc>
              <a:spcBef>
                <a:spcPts val="0"/>
              </a:spcBef>
              <a:spcAft>
                <a:spcPts val="0"/>
              </a:spcAft>
              <a:buClr>
                <a:schemeClr val="dk1"/>
              </a:buClr>
              <a:buSzPts val="1100"/>
              <a:buFont typeface="Arial"/>
              <a:buNone/>
            </a:pPr>
            <a:r>
              <a:rPr b="1" lang="en" sz="1200">
                <a:solidFill>
                  <a:schemeClr val="dk1"/>
                </a:solidFill>
                <a:latin typeface="Times New Roman"/>
                <a:ea typeface="Times New Roman"/>
                <a:cs typeface="Times New Roman"/>
                <a:sym typeface="Times New Roman"/>
              </a:rPr>
              <a:t>Platform</a:t>
            </a:r>
            <a:r>
              <a:rPr lang="en" sz="1200">
                <a:solidFill>
                  <a:schemeClr val="dk1"/>
                </a:solidFill>
                <a:latin typeface="Times New Roman"/>
                <a:ea typeface="Times New Roman"/>
                <a:cs typeface="Times New Roman"/>
                <a:sym typeface="Times New Roman"/>
              </a:rPr>
              <a:t>: Instagram</a:t>
            </a:r>
            <a:endParaRPr sz="1200">
              <a:solidFill>
                <a:schemeClr val="dk1"/>
              </a:solidFill>
              <a:latin typeface="Times New Roman"/>
              <a:ea typeface="Times New Roman"/>
              <a:cs typeface="Times New Roman"/>
              <a:sym typeface="Times New Roman"/>
            </a:endParaRPr>
          </a:p>
          <a:p>
            <a:pPr indent="0" lvl="0" marL="0" rtl="0" algn="l">
              <a:lnSpc>
                <a:spcPct val="150000"/>
              </a:lnSpc>
              <a:spcBef>
                <a:spcPts val="0"/>
              </a:spcBef>
              <a:spcAft>
                <a:spcPts val="0"/>
              </a:spcAft>
              <a:buClr>
                <a:schemeClr val="dk1"/>
              </a:buClr>
              <a:buSzPts val="1100"/>
              <a:buFont typeface="Arial"/>
              <a:buNone/>
            </a:pPr>
            <a:r>
              <a:rPr b="1" lang="en" sz="1200">
                <a:solidFill>
                  <a:schemeClr val="dk1"/>
                </a:solidFill>
                <a:latin typeface="Times New Roman"/>
                <a:ea typeface="Times New Roman"/>
                <a:cs typeface="Times New Roman"/>
                <a:sym typeface="Times New Roman"/>
              </a:rPr>
              <a:t>Caption</a:t>
            </a:r>
            <a:r>
              <a:rPr lang="en" sz="1200">
                <a:solidFill>
                  <a:schemeClr val="dk1"/>
                </a:solidFill>
                <a:latin typeface="Times New Roman"/>
                <a:ea typeface="Times New Roman"/>
                <a:cs typeface="Times New Roman"/>
                <a:sym typeface="Times New Roman"/>
              </a:rPr>
              <a:t>: At Eternal works, our core values are very important to us! Anyone who works with us gets every ounce of genuine care and thought put into everything we do! Come check us out and see who you’ll be working with! Link in bio</a:t>
            </a:r>
            <a:endParaRPr sz="1200">
              <a:solidFill>
                <a:schemeClr val="dk1"/>
              </a:solidFill>
              <a:latin typeface="Times New Roman"/>
              <a:ea typeface="Times New Roman"/>
              <a:cs typeface="Times New Roman"/>
              <a:sym typeface="Times New Roman"/>
            </a:endParaRPr>
          </a:p>
          <a:p>
            <a:pPr indent="0" lvl="0" marL="0" rtl="0" algn="l">
              <a:lnSpc>
                <a:spcPct val="150000"/>
              </a:lnSpc>
              <a:spcBef>
                <a:spcPts val="0"/>
              </a:spcBef>
              <a:spcAft>
                <a:spcPts val="0"/>
              </a:spcAft>
              <a:buClr>
                <a:schemeClr val="dk1"/>
              </a:buClr>
              <a:buSzPts val="1100"/>
              <a:buFont typeface="Arial"/>
              <a:buNone/>
            </a:pPr>
            <a:r>
              <a:rPr b="1" lang="en" sz="1200">
                <a:solidFill>
                  <a:schemeClr val="dk1"/>
                </a:solidFill>
                <a:latin typeface="Times New Roman"/>
                <a:ea typeface="Times New Roman"/>
                <a:cs typeface="Times New Roman"/>
                <a:sym typeface="Times New Roman"/>
              </a:rPr>
              <a:t>Hashtags: </a:t>
            </a:r>
            <a:r>
              <a:rPr lang="en" sz="1200">
                <a:solidFill>
                  <a:schemeClr val="dk1"/>
                </a:solidFill>
                <a:latin typeface="Times New Roman"/>
                <a:ea typeface="Times New Roman"/>
                <a:cs typeface="Times New Roman"/>
                <a:sym typeface="Times New Roman"/>
              </a:rPr>
              <a:t>#inboundmarketing #marketing #digitalmarketing #eternalworks #smallbusiness #technology #IT</a:t>
            </a:r>
            <a:endParaRPr sz="1200">
              <a:solidFill>
                <a:schemeClr val="dk1"/>
              </a:solidFill>
              <a:latin typeface="Times New Roman"/>
              <a:ea typeface="Times New Roman"/>
              <a:cs typeface="Times New Roman"/>
              <a:sym typeface="Times New Roman"/>
            </a:endParaRPr>
          </a:p>
          <a:p>
            <a:pPr indent="0" lvl="0" marL="0" rtl="0" algn="l">
              <a:lnSpc>
                <a:spcPct val="150000"/>
              </a:lnSpc>
              <a:spcBef>
                <a:spcPts val="0"/>
              </a:spcBef>
              <a:spcAft>
                <a:spcPts val="0"/>
              </a:spcAft>
              <a:buClr>
                <a:schemeClr val="dk1"/>
              </a:buClr>
              <a:buSzPts val="1100"/>
              <a:buFont typeface="Arial"/>
              <a:buNone/>
            </a:pPr>
            <a:r>
              <a:rPr b="1" lang="en" sz="1200">
                <a:solidFill>
                  <a:schemeClr val="dk1"/>
                </a:solidFill>
                <a:latin typeface="Times New Roman"/>
                <a:ea typeface="Times New Roman"/>
                <a:cs typeface="Times New Roman"/>
                <a:sym typeface="Times New Roman"/>
              </a:rPr>
              <a:t>Why it works</a:t>
            </a:r>
            <a:r>
              <a:rPr lang="en" sz="1200">
                <a:solidFill>
                  <a:schemeClr val="dk1"/>
                </a:solidFill>
                <a:latin typeface="Times New Roman"/>
                <a:ea typeface="Times New Roman"/>
                <a:cs typeface="Times New Roman"/>
                <a:sym typeface="Times New Roman"/>
              </a:rPr>
              <a:t>: People like to see who a company is before and during the time they do business with them. They want to be sure the company they are buying from is a good, supportive company that cares about its customers.</a:t>
            </a:r>
            <a:endParaRPr sz="1200">
              <a:solidFill>
                <a:schemeClr val="dk1"/>
              </a:solidFill>
              <a:latin typeface="Times New Roman"/>
              <a:ea typeface="Times New Roman"/>
              <a:cs typeface="Times New Roman"/>
              <a:sym typeface="Times New Roman"/>
            </a:endParaRPr>
          </a:p>
          <a:p>
            <a:pPr indent="0" lvl="0" marL="0" rtl="0" algn="l">
              <a:lnSpc>
                <a:spcPct val="150000"/>
              </a:lnSpc>
              <a:spcBef>
                <a:spcPts val="0"/>
              </a:spcBef>
              <a:spcAft>
                <a:spcPts val="0"/>
              </a:spcAft>
              <a:buClr>
                <a:schemeClr val="dk1"/>
              </a:buClr>
              <a:buSzPts val="1100"/>
              <a:buFont typeface="Arial"/>
              <a:buNone/>
            </a:pPr>
            <a:r>
              <a:rPr b="1" lang="en" sz="1200">
                <a:solidFill>
                  <a:schemeClr val="dk1"/>
                </a:solidFill>
                <a:latin typeface="Times New Roman"/>
                <a:ea typeface="Times New Roman"/>
                <a:cs typeface="Times New Roman"/>
                <a:sym typeface="Times New Roman"/>
              </a:rPr>
              <a:t>Notes</a:t>
            </a:r>
            <a:r>
              <a:rPr lang="en" sz="1200">
                <a:solidFill>
                  <a:schemeClr val="dk1"/>
                </a:solidFill>
                <a:latin typeface="Times New Roman"/>
                <a:ea typeface="Times New Roman"/>
                <a:cs typeface="Times New Roman"/>
                <a:sym typeface="Times New Roman"/>
              </a:rPr>
              <a:t>: I would use images of the team and reframe where the descriptions are to wrap around the people’s faces so that you are matching the core values with a real person in the business instead of a random person from the internet.</a:t>
            </a:r>
            <a:endParaRPr b="1" sz="1600">
              <a:solidFill>
                <a:srgbClr val="31394D"/>
              </a:solidFill>
              <a:latin typeface="Times New Roman"/>
              <a:ea typeface="Times New Roman"/>
              <a:cs typeface="Times New Roman"/>
              <a:sym typeface="Times New Roman"/>
            </a:endParaRPr>
          </a:p>
          <a:p>
            <a:pPr indent="0" lvl="0" marL="0" rtl="0" algn="l">
              <a:lnSpc>
                <a:spcPct val="150000"/>
              </a:lnSpc>
              <a:spcBef>
                <a:spcPts val="0"/>
              </a:spcBef>
              <a:spcAft>
                <a:spcPts val="0"/>
              </a:spcAft>
              <a:buClr>
                <a:schemeClr val="dk1"/>
              </a:buClr>
              <a:buSzPts val="1100"/>
              <a:buFont typeface="Arial"/>
              <a:buNone/>
            </a:pPr>
            <a:r>
              <a:rPr b="1" lang="en" sz="1600">
                <a:solidFill>
                  <a:srgbClr val="31394D"/>
                </a:solidFill>
                <a:highlight>
                  <a:srgbClr val="FFFFFF"/>
                </a:highlight>
                <a:latin typeface="Times New Roman"/>
                <a:ea typeface="Times New Roman"/>
                <a:cs typeface="Times New Roman"/>
                <a:sym typeface="Times New Roman"/>
              </a:rPr>
              <a:t>Right Pic</a:t>
            </a:r>
            <a:endParaRPr b="1" sz="1600">
              <a:solidFill>
                <a:srgbClr val="31394D"/>
              </a:solidFill>
              <a:highlight>
                <a:srgbClr val="FFFFFF"/>
              </a:highlight>
              <a:latin typeface="Times New Roman"/>
              <a:ea typeface="Times New Roman"/>
              <a:cs typeface="Times New Roman"/>
              <a:sym typeface="Times New Roman"/>
            </a:endParaRPr>
          </a:p>
          <a:p>
            <a:pPr indent="0" lvl="0" marL="0" rtl="0" algn="l">
              <a:lnSpc>
                <a:spcPct val="115000"/>
              </a:lnSpc>
              <a:spcBef>
                <a:spcPts val="0"/>
              </a:spcBef>
              <a:spcAft>
                <a:spcPts val="0"/>
              </a:spcAft>
              <a:buClr>
                <a:schemeClr val="dk1"/>
              </a:buClr>
              <a:buSzPts val="1100"/>
              <a:buFont typeface="Arial"/>
              <a:buNone/>
            </a:pPr>
            <a:r>
              <a:rPr b="1" lang="en" sz="1200">
                <a:solidFill>
                  <a:schemeClr val="dk1"/>
                </a:solidFill>
                <a:latin typeface="Times New Roman"/>
                <a:ea typeface="Times New Roman"/>
                <a:cs typeface="Times New Roman"/>
                <a:sym typeface="Times New Roman"/>
              </a:rPr>
              <a:t>Platform</a:t>
            </a:r>
            <a:r>
              <a:rPr lang="en" sz="1200">
                <a:solidFill>
                  <a:schemeClr val="dk1"/>
                </a:solidFill>
                <a:latin typeface="Times New Roman"/>
                <a:ea typeface="Times New Roman"/>
                <a:cs typeface="Times New Roman"/>
                <a:sym typeface="Times New Roman"/>
              </a:rPr>
              <a:t>: LinkedIn/Facebook</a:t>
            </a:r>
            <a:endParaRPr sz="1200">
              <a:solidFill>
                <a:schemeClr val="dk1"/>
              </a:solidFill>
              <a:latin typeface="Times New Roman"/>
              <a:ea typeface="Times New Roman"/>
              <a:cs typeface="Times New Roman"/>
              <a:sym typeface="Times New Roman"/>
            </a:endParaRPr>
          </a:p>
          <a:p>
            <a:pPr indent="0" lvl="0" marL="0" rtl="0" algn="l">
              <a:lnSpc>
                <a:spcPct val="115000"/>
              </a:lnSpc>
              <a:spcBef>
                <a:spcPts val="0"/>
              </a:spcBef>
              <a:spcAft>
                <a:spcPts val="0"/>
              </a:spcAft>
              <a:buClr>
                <a:schemeClr val="dk1"/>
              </a:buClr>
              <a:buSzPts val="1100"/>
              <a:buFont typeface="Arial"/>
              <a:buNone/>
            </a:pPr>
            <a:r>
              <a:rPr b="1" lang="en" sz="1200">
                <a:solidFill>
                  <a:schemeClr val="dk1"/>
                </a:solidFill>
                <a:latin typeface="Times New Roman"/>
                <a:ea typeface="Times New Roman"/>
                <a:cs typeface="Times New Roman"/>
                <a:sym typeface="Times New Roman"/>
              </a:rPr>
              <a:t>Caption</a:t>
            </a:r>
            <a:r>
              <a:rPr lang="en" sz="1200">
                <a:solidFill>
                  <a:schemeClr val="dk1"/>
                </a:solidFill>
                <a:latin typeface="Times New Roman"/>
                <a:ea typeface="Times New Roman"/>
                <a:cs typeface="Times New Roman"/>
                <a:sym typeface="Times New Roman"/>
              </a:rPr>
              <a:t>: We are fortunate to be Hubspot Gold and Google partners as a growth agency. Come take a look at our process and what we do!</a:t>
            </a:r>
            <a:r>
              <a:rPr lang="en" sz="1200">
                <a:solidFill>
                  <a:schemeClr val="dk1"/>
                </a:solidFill>
                <a:uFill>
                  <a:noFill/>
                </a:uFill>
                <a:latin typeface="Times New Roman"/>
                <a:ea typeface="Times New Roman"/>
                <a:cs typeface="Times New Roman"/>
                <a:sym typeface="Times New Roman"/>
                <a:hlinkClick r:id="rId2">
                  <a:extLst>
                    <a:ext uri="{A12FA001-AC4F-418D-AE19-62706E023703}">
                      <ahyp:hlinkClr val="tx"/>
                    </a:ext>
                  </a:extLst>
                </a:hlinkClick>
              </a:rPr>
              <a:t> </a:t>
            </a:r>
            <a:r>
              <a:rPr lang="en" sz="1200" u="sng">
                <a:solidFill>
                  <a:srgbClr val="1155CC"/>
                </a:solidFill>
                <a:latin typeface="Times New Roman"/>
                <a:ea typeface="Times New Roman"/>
                <a:cs typeface="Times New Roman"/>
                <a:sym typeface="Times New Roman"/>
                <a:hlinkClick r:id="rId3">
                  <a:extLst>
                    <a:ext uri="{A12FA001-AC4F-418D-AE19-62706E023703}">
                      <ahyp:hlinkClr val="tx"/>
                    </a:ext>
                  </a:extLst>
                </a:hlinkClick>
              </a:rPr>
              <a:t>https://www.eternalworks.com/</a:t>
            </a:r>
            <a:endParaRPr sz="1200" u="sng">
              <a:solidFill>
                <a:srgbClr val="1155CC"/>
              </a:solidFill>
              <a:latin typeface="Times New Roman"/>
              <a:ea typeface="Times New Roman"/>
              <a:cs typeface="Times New Roman"/>
              <a:sym typeface="Times New Roman"/>
            </a:endParaRPr>
          </a:p>
          <a:p>
            <a:pPr indent="0" lvl="0" marL="0" rtl="0" algn="l">
              <a:lnSpc>
                <a:spcPct val="115000"/>
              </a:lnSpc>
              <a:spcBef>
                <a:spcPts val="0"/>
              </a:spcBef>
              <a:spcAft>
                <a:spcPts val="0"/>
              </a:spcAft>
              <a:buClr>
                <a:schemeClr val="dk1"/>
              </a:buClr>
              <a:buSzPts val="1100"/>
              <a:buFont typeface="Arial"/>
              <a:buNone/>
            </a:pPr>
            <a:r>
              <a:rPr b="1" lang="en" sz="1200">
                <a:solidFill>
                  <a:schemeClr val="dk1"/>
                </a:solidFill>
                <a:latin typeface="Times New Roman"/>
                <a:ea typeface="Times New Roman"/>
                <a:cs typeface="Times New Roman"/>
                <a:sym typeface="Times New Roman"/>
              </a:rPr>
              <a:t>Hashtags:</a:t>
            </a:r>
            <a:r>
              <a:rPr lang="en" sz="1200">
                <a:solidFill>
                  <a:schemeClr val="dk1"/>
                </a:solidFill>
                <a:latin typeface="Times New Roman"/>
                <a:ea typeface="Times New Roman"/>
                <a:cs typeface="Times New Roman"/>
                <a:sym typeface="Times New Roman"/>
              </a:rPr>
              <a:t> #marketing #inboundmarketing</a:t>
            </a:r>
            <a:endParaRPr sz="1200">
              <a:solidFill>
                <a:schemeClr val="dk1"/>
              </a:solidFill>
              <a:latin typeface="Times New Roman"/>
              <a:ea typeface="Times New Roman"/>
              <a:cs typeface="Times New Roman"/>
              <a:sym typeface="Times New Roman"/>
            </a:endParaRPr>
          </a:p>
          <a:p>
            <a:pPr indent="0" lvl="0" marL="0" rtl="0" algn="l">
              <a:lnSpc>
                <a:spcPct val="115000"/>
              </a:lnSpc>
              <a:spcBef>
                <a:spcPts val="0"/>
              </a:spcBef>
              <a:spcAft>
                <a:spcPts val="0"/>
              </a:spcAft>
              <a:buClr>
                <a:schemeClr val="dk1"/>
              </a:buClr>
              <a:buSzPts val="1100"/>
              <a:buFont typeface="Arial"/>
              <a:buNone/>
            </a:pPr>
            <a:r>
              <a:rPr b="1" lang="en" sz="1200">
                <a:solidFill>
                  <a:schemeClr val="dk1"/>
                </a:solidFill>
                <a:latin typeface="Times New Roman"/>
                <a:ea typeface="Times New Roman"/>
                <a:cs typeface="Times New Roman"/>
                <a:sym typeface="Times New Roman"/>
              </a:rPr>
              <a:t>Why it works</a:t>
            </a:r>
            <a:r>
              <a:rPr lang="en" sz="1200">
                <a:solidFill>
                  <a:schemeClr val="dk1"/>
                </a:solidFill>
                <a:latin typeface="Times New Roman"/>
                <a:ea typeface="Times New Roman"/>
                <a:cs typeface="Times New Roman"/>
                <a:sym typeface="Times New Roman"/>
              </a:rPr>
              <a:t>: This post is to help show the credibility of your business to your viewers. They will see you are partnered with these well-known companies and build confidence in them in your abilities.</a:t>
            </a:r>
            <a:endParaRPr sz="1200">
              <a:solidFill>
                <a:schemeClr val="dk1"/>
              </a:solidFill>
              <a:latin typeface="Times New Roman"/>
              <a:ea typeface="Times New Roman"/>
              <a:cs typeface="Times New Roman"/>
              <a:sym typeface="Times New Roman"/>
            </a:endParaRPr>
          </a:p>
          <a:p>
            <a:pPr indent="0" lvl="0" marL="0" rtl="0" algn="l">
              <a:lnSpc>
                <a:spcPct val="115000"/>
              </a:lnSpc>
              <a:spcBef>
                <a:spcPts val="0"/>
              </a:spcBef>
              <a:spcAft>
                <a:spcPts val="0"/>
              </a:spcAft>
              <a:buClr>
                <a:schemeClr val="dk1"/>
              </a:buClr>
              <a:buSzPts val="1100"/>
              <a:buFont typeface="Arial"/>
              <a:buNone/>
            </a:pPr>
            <a:r>
              <a:rPr b="1" lang="en" sz="1200">
                <a:solidFill>
                  <a:schemeClr val="dk1"/>
                </a:solidFill>
                <a:latin typeface="Times New Roman"/>
                <a:ea typeface="Times New Roman"/>
                <a:cs typeface="Times New Roman"/>
                <a:sym typeface="Times New Roman"/>
              </a:rPr>
              <a:t>Notes</a:t>
            </a:r>
            <a:r>
              <a:rPr lang="en" sz="1200">
                <a:solidFill>
                  <a:schemeClr val="dk1"/>
                </a:solidFill>
                <a:latin typeface="Times New Roman"/>
                <a:ea typeface="Times New Roman"/>
                <a:cs typeface="Times New Roman"/>
                <a:sym typeface="Times New Roman"/>
              </a:rPr>
              <a:t>: Use your image of the mountain that is on the homepage. Also, this format could be used for the awards you have been given to give people tangible evidence that your business works for your clients.</a:t>
            </a:r>
            <a:endParaRPr sz="1200">
              <a:solidFill>
                <a:schemeClr val="dk1"/>
              </a:solidFill>
              <a:latin typeface="Times New Roman"/>
              <a:ea typeface="Times New Roman"/>
              <a:cs typeface="Times New Roman"/>
              <a:sym typeface="Times New Roman"/>
            </a:endParaRPr>
          </a:p>
          <a:p>
            <a:pPr indent="0" lvl="0" marL="0" rtl="0" algn="l">
              <a:lnSpc>
                <a:spcPct val="150000"/>
              </a:lnSpc>
              <a:spcBef>
                <a:spcPts val="0"/>
              </a:spcBef>
              <a:spcAft>
                <a:spcPts val="0"/>
              </a:spcAft>
              <a:buClr>
                <a:schemeClr val="dk1"/>
              </a:buClr>
              <a:buSzPts val="1100"/>
              <a:buFont typeface="Arial"/>
              <a:buNone/>
            </a:pPr>
            <a:r>
              <a:t/>
            </a:r>
            <a:endParaRPr sz="1200">
              <a:solidFill>
                <a:srgbClr val="31394D"/>
              </a:solidFill>
              <a:highlight>
                <a:srgbClr val="FFFFFF"/>
              </a:highlight>
              <a:latin typeface="Times New Roman"/>
              <a:ea typeface="Times New Roman"/>
              <a:cs typeface="Times New Roman"/>
              <a:sym typeface="Times New Roman"/>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cf396a8c03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 name="Google Shape;216;gcf396a8c03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Clr>
                <a:srgbClr val="31394D"/>
              </a:buClr>
              <a:buSzPts val="1100"/>
              <a:buFont typeface="Arial"/>
              <a:buNone/>
            </a:pPr>
            <a:r>
              <a:rPr b="1" lang="en" sz="1200">
                <a:solidFill>
                  <a:srgbClr val="31394D"/>
                </a:solidFill>
                <a:latin typeface="Times New Roman"/>
                <a:ea typeface="Times New Roman"/>
                <a:cs typeface="Times New Roman"/>
                <a:sym typeface="Times New Roman"/>
              </a:rPr>
              <a:t>Platform</a:t>
            </a:r>
            <a:r>
              <a:rPr lang="en" sz="1200">
                <a:solidFill>
                  <a:srgbClr val="31394D"/>
                </a:solidFill>
                <a:latin typeface="Times New Roman"/>
                <a:ea typeface="Times New Roman"/>
                <a:cs typeface="Times New Roman"/>
                <a:sym typeface="Times New Roman"/>
              </a:rPr>
              <a:t>: LinkedIn/ Facebook</a:t>
            </a:r>
            <a:endParaRPr sz="1200">
              <a:solidFill>
                <a:srgbClr val="31394D"/>
              </a:solidFill>
              <a:latin typeface="Times New Roman"/>
              <a:ea typeface="Times New Roman"/>
              <a:cs typeface="Times New Roman"/>
              <a:sym typeface="Times New Roman"/>
            </a:endParaRPr>
          </a:p>
          <a:p>
            <a:pPr indent="0" lvl="0" marL="0" rtl="0" algn="l">
              <a:lnSpc>
                <a:spcPct val="150000"/>
              </a:lnSpc>
              <a:spcBef>
                <a:spcPts val="0"/>
              </a:spcBef>
              <a:spcAft>
                <a:spcPts val="0"/>
              </a:spcAft>
              <a:buClr>
                <a:srgbClr val="31394D"/>
              </a:buClr>
              <a:buSzPts val="1100"/>
              <a:buFont typeface="Arial"/>
              <a:buNone/>
            </a:pPr>
            <a:r>
              <a:rPr b="1" lang="en" sz="1200">
                <a:solidFill>
                  <a:srgbClr val="31394D"/>
                </a:solidFill>
                <a:latin typeface="Times New Roman"/>
                <a:ea typeface="Times New Roman"/>
                <a:cs typeface="Times New Roman"/>
                <a:sym typeface="Times New Roman"/>
              </a:rPr>
              <a:t>Caption</a:t>
            </a:r>
            <a:r>
              <a:rPr lang="en" sz="1200">
                <a:solidFill>
                  <a:srgbClr val="31394D"/>
                </a:solidFill>
                <a:latin typeface="Times New Roman"/>
                <a:ea typeface="Times New Roman"/>
                <a:cs typeface="Times New Roman"/>
                <a:sym typeface="Times New Roman"/>
              </a:rPr>
              <a:t>:  </a:t>
            </a:r>
            <a:r>
              <a:rPr lang="en" sz="1200">
                <a:solidFill>
                  <a:srgbClr val="31394D"/>
                </a:solidFill>
                <a:highlight>
                  <a:schemeClr val="lt1"/>
                </a:highlight>
                <a:latin typeface="Times New Roman"/>
                <a:ea typeface="Times New Roman"/>
                <a:cs typeface="Times New Roman"/>
                <a:sym typeface="Times New Roman"/>
              </a:rPr>
              <a:t>What is an SEO strategy?</a:t>
            </a:r>
            <a:endParaRPr sz="1200">
              <a:solidFill>
                <a:srgbClr val="31394D"/>
              </a:solidFill>
              <a:highlight>
                <a:schemeClr val="lt1"/>
              </a:highlight>
              <a:latin typeface="Times New Roman"/>
              <a:ea typeface="Times New Roman"/>
              <a:cs typeface="Times New Roman"/>
              <a:sym typeface="Times New Roman"/>
            </a:endParaRPr>
          </a:p>
          <a:p>
            <a:pPr indent="0" lvl="0" marL="0" rtl="0" algn="l">
              <a:lnSpc>
                <a:spcPct val="150000"/>
              </a:lnSpc>
              <a:spcBef>
                <a:spcPts val="0"/>
              </a:spcBef>
              <a:spcAft>
                <a:spcPts val="0"/>
              </a:spcAft>
              <a:buClr>
                <a:srgbClr val="31394D"/>
              </a:buClr>
              <a:buSzPts val="1100"/>
              <a:buFont typeface="Arial"/>
              <a:buNone/>
            </a:pPr>
            <a:r>
              <a:rPr b="1" lang="en" sz="1200">
                <a:solidFill>
                  <a:srgbClr val="31394D"/>
                </a:solidFill>
                <a:highlight>
                  <a:schemeClr val="lt1"/>
                </a:highlight>
                <a:latin typeface="Times New Roman"/>
                <a:ea typeface="Times New Roman"/>
                <a:cs typeface="Times New Roman"/>
                <a:sym typeface="Times New Roman"/>
              </a:rPr>
              <a:t>Hashtags: </a:t>
            </a:r>
            <a:r>
              <a:rPr lang="en" sz="1200">
                <a:solidFill>
                  <a:srgbClr val="31394D"/>
                </a:solidFill>
                <a:highlight>
                  <a:schemeClr val="lt1"/>
                </a:highlight>
                <a:latin typeface="Times New Roman"/>
                <a:ea typeface="Times New Roman"/>
                <a:cs typeface="Times New Roman"/>
                <a:sym typeface="Times New Roman"/>
              </a:rPr>
              <a:t>#Eternalworks #inboundmarketing #DigitalMarketing</a:t>
            </a:r>
            <a:endParaRPr sz="1200">
              <a:solidFill>
                <a:srgbClr val="31394D"/>
              </a:solidFill>
              <a:highlight>
                <a:schemeClr val="lt1"/>
              </a:highlight>
              <a:latin typeface="Times New Roman"/>
              <a:ea typeface="Times New Roman"/>
              <a:cs typeface="Times New Roman"/>
              <a:sym typeface="Times New Roman"/>
            </a:endParaRPr>
          </a:p>
          <a:p>
            <a:pPr indent="0" lvl="0" marL="0" rtl="0" algn="l">
              <a:lnSpc>
                <a:spcPct val="150000"/>
              </a:lnSpc>
              <a:spcBef>
                <a:spcPts val="0"/>
              </a:spcBef>
              <a:spcAft>
                <a:spcPts val="0"/>
              </a:spcAft>
              <a:buClr>
                <a:srgbClr val="31394D"/>
              </a:buClr>
              <a:buSzPts val="1100"/>
              <a:buFont typeface="Arial"/>
              <a:buNone/>
            </a:pPr>
            <a:r>
              <a:rPr b="1" lang="en" sz="1200">
                <a:solidFill>
                  <a:srgbClr val="31394D"/>
                </a:solidFill>
                <a:latin typeface="Times New Roman"/>
                <a:ea typeface="Times New Roman"/>
                <a:cs typeface="Times New Roman"/>
                <a:sym typeface="Times New Roman"/>
              </a:rPr>
              <a:t>Why it works</a:t>
            </a:r>
            <a:r>
              <a:rPr lang="en" sz="1200">
                <a:solidFill>
                  <a:srgbClr val="31394D"/>
                </a:solidFill>
                <a:latin typeface="Times New Roman"/>
                <a:ea typeface="Times New Roman"/>
                <a:cs typeface="Times New Roman"/>
                <a:sym typeface="Times New Roman"/>
              </a:rPr>
              <a:t>: </a:t>
            </a:r>
            <a:r>
              <a:rPr lang="en" sz="1200">
                <a:solidFill>
                  <a:srgbClr val="31394D"/>
                </a:solidFill>
                <a:highlight>
                  <a:schemeClr val="lt1"/>
                </a:highlight>
                <a:latin typeface="Times New Roman"/>
                <a:ea typeface="Times New Roman"/>
                <a:cs typeface="Times New Roman"/>
                <a:sym typeface="Times New Roman"/>
              </a:rPr>
              <a:t>This post would entice the audience to go to the website to learn more about SEO strategy and every other thing that Eternal Works is an expert in.</a:t>
            </a:r>
            <a:endParaRPr sz="1200">
              <a:solidFill>
                <a:srgbClr val="31394D"/>
              </a:solidFill>
              <a:latin typeface="Times New Roman"/>
              <a:ea typeface="Times New Roman"/>
              <a:cs typeface="Times New Roman"/>
              <a:sym typeface="Times New Roman"/>
            </a:endParaRPr>
          </a:p>
          <a:p>
            <a:pPr indent="0" lvl="0" marL="0" rtl="0" algn="l">
              <a:lnSpc>
                <a:spcPct val="150000"/>
              </a:lnSpc>
              <a:spcBef>
                <a:spcPts val="0"/>
              </a:spcBef>
              <a:spcAft>
                <a:spcPts val="0"/>
              </a:spcAft>
              <a:buClr>
                <a:srgbClr val="31394D"/>
              </a:buClr>
              <a:buSzPts val="1100"/>
              <a:buFont typeface="Arial"/>
              <a:buNone/>
            </a:pPr>
            <a:r>
              <a:rPr b="1" lang="en" sz="1600">
                <a:solidFill>
                  <a:srgbClr val="31394D"/>
                </a:solidFill>
                <a:highlight>
                  <a:schemeClr val="lt1"/>
                </a:highlight>
                <a:latin typeface="Times New Roman"/>
                <a:ea typeface="Times New Roman"/>
                <a:cs typeface="Times New Roman"/>
                <a:sym typeface="Times New Roman"/>
              </a:rPr>
              <a:t>Right Pic</a:t>
            </a:r>
            <a:endParaRPr b="1" sz="1200">
              <a:solidFill>
                <a:schemeClr val="dk1"/>
              </a:solidFill>
              <a:latin typeface="Times New Roman"/>
              <a:ea typeface="Times New Roman"/>
              <a:cs typeface="Times New Roman"/>
              <a:sym typeface="Times New Roman"/>
            </a:endParaRPr>
          </a:p>
          <a:p>
            <a:pPr indent="0" lvl="0" marL="0" rtl="0" algn="l">
              <a:lnSpc>
                <a:spcPct val="150000"/>
              </a:lnSpc>
              <a:spcBef>
                <a:spcPts val="0"/>
              </a:spcBef>
              <a:spcAft>
                <a:spcPts val="0"/>
              </a:spcAft>
              <a:buClr>
                <a:schemeClr val="dk1"/>
              </a:buClr>
              <a:buSzPts val="1100"/>
              <a:buFont typeface="Arial"/>
              <a:buNone/>
            </a:pPr>
            <a:r>
              <a:rPr b="1" lang="en" sz="1200">
                <a:solidFill>
                  <a:schemeClr val="dk1"/>
                </a:solidFill>
                <a:latin typeface="Times New Roman"/>
                <a:ea typeface="Times New Roman"/>
                <a:cs typeface="Times New Roman"/>
                <a:sym typeface="Times New Roman"/>
              </a:rPr>
              <a:t>platform</a:t>
            </a:r>
            <a:r>
              <a:rPr lang="en" sz="1200">
                <a:solidFill>
                  <a:schemeClr val="dk1"/>
                </a:solidFill>
                <a:latin typeface="Times New Roman"/>
                <a:ea typeface="Times New Roman"/>
                <a:cs typeface="Times New Roman"/>
                <a:sym typeface="Times New Roman"/>
              </a:rPr>
              <a:t>: LinkedIn</a:t>
            </a:r>
            <a:endParaRPr sz="1200">
              <a:solidFill>
                <a:schemeClr val="dk1"/>
              </a:solidFill>
              <a:latin typeface="Times New Roman"/>
              <a:ea typeface="Times New Roman"/>
              <a:cs typeface="Times New Roman"/>
              <a:sym typeface="Times New Roman"/>
            </a:endParaRPr>
          </a:p>
          <a:p>
            <a:pPr indent="0" lvl="0" marL="0" rtl="0" algn="l">
              <a:lnSpc>
                <a:spcPct val="150000"/>
              </a:lnSpc>
              <a:spcBef>
                <a:spcPts val="0"/>
              </a:spcBef>
              <a:spcAft>
                <a:spcPts val="0"/>
              </a:spcAft>
              <a:buClr>
                <a:schemeClr val="dk1"/>
              </a:buClr>
              <a:buSzPts val="1100"/>
              <a:buFont typeface="Arial"/>
              <a:buNone/>
            </a:pPr>
            <a:r>
              <a:rPr b="1" lang="en" sz="1200">
                <a:solidFill>
                  <a:schemeClr val="dk1"/>
                </a:solidFill>
                <a:latin typeface="Times New Roman"/>
                <a:ea typeface="Times New Roman"/>
                <a:cs typeface="Times New Roman"/>
                <a:sym typeface="Times New Roman"/>
              </a:rPr>
              <a:t>Caption</a:t>
            </a:r>
            <a:r>
              <a:rPr lang="en" sz="1200">
                <a:solidFill>
                  <a:schemeClr val="dk1"/>
                </a:solidFill>
                <a:latin typeface="Times New Roman"/>
                <a:ea typeface="Times New Roman"/>
                <a:cs typeface="Times New Roman"/>
                <a:sym typeface="Times New Roman"/>
              </a:rPr>
              <a:t>: </a:t>
            </a:r>
            <a:r>
              <a:rPr lang="en" sz="1200">
                <a:solidFill>
                  <a:schemeClr val="dk1"/>
                </a:solidFill>
                <a:highlight>
                  <a:srgbClr val="FFFFFF"/>
                </a:highlight>
                <a:latin typeface="Times New Roman"/>
                <a:ea typeface="Times New Roman"/>
                <a:cs typeface="Times New Roman"/>
                <a:sym typeface="Times New Roman"/>
              </a:rPr>
              <a:t>These tools are great to evaluate a newly built website or help when you are considering a website redesign. You can quickly discover areas of a site that warrant improvement.</a:t>
            </a:r>
            <a:endParaRPr sz="1200">
              <a:solidFill>
                <a:schemeClr val="dk1"/>
              </a:solidFill>
              <a:highlight>
                <a:srgbClr val="FFFFFF"/>
              </a:highlight>
              <a:latin typeface="Times New Roman"/>
              <a:ea typeface="Times New Roman"/>
              <a:cs typeface="Times New Roman"/>
              <a:sym typeface="Times New Roman"/>
            </a:endParaRPr>
          </a:p>
          <a:p>
            <a:pPr indent="0" lvl="0" marL="0" rtl="0" algn="l">
              <a:lnSpc>
                <a:spcPct val="150000"/>
              </a:lnSpc>
              <a:spcBef>
                <a:spcPts val="0"/>
              </a:spcBef>
              <a:spcAft>
                <a:spcPts val="0"/>
              </a:spcAft>
              <a:buClr>
                <a:schemeClr val="dk1"/>
              </a:buClr>
              <a:buSzPts val="1100"/>
              <a:buFont typeface="Arial"/>
              <a:buNone/>
            </a:pPr>
            <a:r>
              <a:rPr b="1" lang="en" sz="1200">
                <a:solidFill>
                  <a:schemeClr val="dk1"/>
                </a:solidFill>
                <a:highlight>
                  <a:srgbClr val="FFFFFF"/>
                </a:highlight>
                <a:latin typeface="Times New Roman"/>
                <a:ea typeface="Times New Roman"/>
                <a:cs typeface="Times New Roman"/>
                <a:sym typeface="Times New Roman"/>
              </a:rPr>
              <a:t>Hashtags: </a:t>
            </a:r>
            <a:r>
              <a:rPr lang="en" sz="1200">
                <a:solidFill>
                  <a:schemeClr val="dk1"/>
                </a:solidFill>
                <a:highlight>
                  <a:srgbClr val="FFFFFF"/>
                </a:highlight>
                <a:latin typeface="Times New Roman"/>
                <a:ea typeface="Times New Roman"/>
                <a:cs typeface="Times New Roman"/>
                <a:sym typeface="Times New Roman"/>
              </a:rPr>
              <a:t>#Eternalworks #inboundmarketing</a:t>
            </a:r>
            <a:endParaRPr sz="1200">
              <a:solidFill>
                <a:schemeClr val="dk1"/>
              </a:solidFill>
              <a:highlight>
                <a:srgbClr val="FFFFFF"/>
              </a:highlight>
              <a:latin typeface="Times New Roman"/>
              <a:ea typeface="Times New Roman"/>
              <a:cs typeface="Times New Roman"/>
              <a:sym typeface="Times New Roman"/>
            </a:endParaRPr>
          </a:p>
          <a:p>
            <a:pPr indent="0" lvl="0" marL="0" rtl="0" algn="l">
              <a:lnSpc>
                <a:spcPct val="150000"/>
              </a:lnSpc>
              <a:spcBef>
                <a:spcPts val="0"/>
              </a:spcBef>
              <a:spcAft>
                <a:spcPts val="0"/>
              </a:spcAft>
              <a:buClr>
                <a:schemeClr val="dk1"/>
              </a:buClr>
              <a:buSzPts val="1100"/>
              <a:buFont typeface="Arial"/>
              <a:buNone/>
            </a:pPr>
            <a:r>
              <a:rPr b="1" lang="en" sz="1200">
                <a:solidFill>
                  <a:schemeClr val="dk1"/>
                </a:solidFill>
                <a:highlight>
                  <a:srgbClr val="FFFFFF"/>
                </a:highlight>
                <a:latin typeface="Times New Roman"/>
                <a:ea typeface="Times New Roman"/>
                <a:cs typeface="Times New Roman"/>
                <a:sym typeface="Times New Roman"/>
              </a:rPr>
              <a:t>Why it works:</a:t>
            </a:r>
            <a:r>
              <a:rPr lang="en" sz="1200">
                <a:solidFill>
                  <a:schemeClr val="dk1"/>
                </a:solidFill>
                <a:highlight>
                  <a:srgbClr val="FFFFFF"/>
                </a:highlight>
                <a:latin typeface="Times New Roman"/>
                <a:ea typeface="Times New Roman"/>
                <a:cs typeface="Times New Roman"/>
                <a:sym typeface="Times New Roman"/>
              </a:rPr>
              <a:t> This post will be a helpful infographic for your current and potential audience to use, showing them you are a resource for people in need of web design services. This would lead them to your website to find more useful information, where they would find out what other services your company has to offer.</a:t>
            </a:r>
            <a:endParaRPr sz="1200">
              <a:solidFill>
                <a:schemeClr val="dk1"/>
              </a:solidFill>
              <a:highlight>
                <a:srgbClr val="FFFFFF"/>
              </a:highlight>
              <a:latin typeface="Times New Roman"/>
              <a:ea typeface="Times New Roman"/>
              <a:cs typeface="Times New Roman"/>
              <a:sym typeface="Times New Roman"/>
            </a:endParaRPr>
          </a:p>
          <a:p>
            <a:pPr indent="0" lvl="0" marL="0" rtl="0" algn="l">
              <a:lnSpc>
                <a:spcPct val="150000"/>
              </a:lnSpc>
              <a:spcBef>
                <a:spcPts val="0"/>
              </a:spcBef>
              <a:spcAft>
                <a:spcPts val="0"/>
              </a:spcAft>
              <a:buClr>
                <a:schemeClr val="dk1"/>
              </a:buClr>
              <a:buSzPts val="1100"/>
              <a:buFont typeface="Arial"/>
              <a:buNone/>
            </a:pPr>
            <a:r>
              <a:t/>
            </a:r>
            <a:endParaRPr b="1" sz="1600">
              <a:solidFill>
                <a:srgbClr val="31394D"/>
              </a:solidFill>
              <a:latin typeface="Times New Roman"/>
              <a:ea typeface="Times New Roman"/>
              <a:cs typeface="Times New Roman"/>
              <a:sym typeface="Times New Roman"/>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cf396a8c03_0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4" name="Google Shape;224;gcf396a8c03_0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Clr>
                <a:schemeClr val="dk1"/>
              </a:buClr>
              <a:buSzPts val="1100"/>
              <a:buFont typeface="Arial"/>
              <a:buNone/>
            </a:pPr>
            <a:r>
              <a:rPr b="1" lang="en" sz="1600">
                <a:solidFill>
                  <a:srgbClr val="31394D"/>
                </a:solidFill>
                <a:highlight>
                  <a:srgbClr val="FFFFFF"/>
                </a:highlight>
                <a:latin typeface="Times New Roman"/>
                <a:ea typeface="Times New Roman"/>
                <a:cs typeface="Times New Roman"/>
                <a:sym typeface="Times New Roman"/>
              </a:rPr>
              <a:t>Left</a:t>
            </a:r>
            <a:r>
              <a:rPr b="1" lang="en" sz="1600">
                <a:solidFill>
                  <a:srgbClr val="31394D"/>
                </a:solidFill>
                <a:highlight>
                  <a:srgbClr val="FFFFFF"/>
                </a:highlight>
                <a:latin typeface="Times New Roman"/>
                <a:ea typeface="Times New Roman"/>
                <a:cs typeface="Times New Roman"/>
                <a:sym typeface="Times New Roman"/>
              </a:rPr>
              <a:t> Pic</a:t>
            </a:r>
            <a:endParaRPr b="1" sz="1600">
              <a:solidFill>
                <a:srgbClr val="31394D"/>
              </a:solidFill>
              <a:highlight>
                <a:srgbClr val="FFFFFF"/>
              </a:highlight>
              <a:latin typeface="Times New Roman"/>
              <a:ea typeface="Times New Roman"/>
              <a:cs typeface="Times New Roman"/>
              <a:sym typeface="Times New Roman"/>
            </a:endParaRPr>
          </a:p>
          <a:p>
            <a:pPr indent="0" lvl="0" marL="0" rtl="0" algn="l">
              <a:lnSpc>
                <a:spcPct val="150000"/>
              </a:lnSpc>
              <a:spcBef>
                <a:spcPts val="0"/>
              </a:spcBef>
              <a:spcAft>
                <a:spcPts val="0"/>
              </a:spcAft>
              <a:buClr>
                <a:schemeClr val="dk1"/>
              </a:buClr>
              <a:buSzPts val="1100"/>
              <a:buFont typeface="Arial"/>
              <a:buNone/>
            </a:pPr>
            <a:r>
              <a:rPr b="1" lang="en" sz="1200">
                <a:solidFill>
                  <a:schemeClr val="dk1"/>
                </a:solidFill>
                <a:latin typeface="Times New Roman"/>
                <a:ea typeface="Times New Roman"/>
                <a:cs typeface="Times New Roman"/>
                <a:sym typeface="Times New Roman"/>
              </a:rPr>
              <a:t>Platform</a:t>
            </a:r>
            <a:r>
              <a:rPr lang="en" sz="1200">
                <a:solidFill>
                  <a:schemeClr val="dk1"/>
                </a:solidFill>
                <a:latin typeface="Times New Roman"/>
                <a:ea typeface="Times New Roman"/>
                <a:cs typeface="Times New Roman"/>
                <a:sym typeface="Times New Roman"/>
              </a:rPr>
              <a:t>: Instagram/ Linkedin</a:t>
            </a:r>
            <a:endParaRPr sz="1200">
              <a:solidFill>
                <a:schemeClr val="dk1"/>
              </a:solidFill>
              <a:latin typeface="Times New Roman"/>
              <a:ea typeface="Times New Roman"/>
              <a:cs typeface="Times New Roman"/>
              <a:sym typeface="Times New Roman"/>
            </a:endParaRPr>
          </a:p>
          <a:p>
            <a:pPr indent="0" lvl="0" marL="0" rtl="0" algn="l">
              <a:lnSpc>
                <a:spcPct val="150000"/>
              </a:lnSpc>
              <a:spcBef>
                <a:spcPts val="0"/>
              </a:spcBef>
              <a:spcAft>
                <a:spcPts val="0"/>
              </a:spcAft>
              <a:buClr>
                <a:schemeClr val="dk1"/>
              </a:buClr>
              <a:buSzPts val="1100"/>
              <a:buFont typeface="Arial"/>
              <a:buNone/>
            </a:pPr>
            <a:r>
              <a:rPr b="1" lang="en" sz="1200">
                <a:solidFill>
                  <a:schemeClr val="dk1"/>
                </a:solidFill>
                <a:latin typeface="Times New Roman"/>
                <a:ea typeface="Times New Roman"/>
                <a:cs typeface="Times New Roman"/>
                <a:sym typeface="Times New Roman"/>
              </a:rPr>
              <a:t>Series</a:t>
            </a:r>
            <a:r>
              <a:rPr lang="en" sz="1200">
                <a:solidFill>
                  <a:schemeClr val="dk1"/>
                </a:solidFill>
                <a:latin typeface="Times New Roman"/>
                <a:ea typeface="Times New Roman"/>
                <a:cs typeface="Times New Roman"/>
                <a:sym typeface="Times New Roman"/>
              </a:rPr>
              <a:t>: yes  - 5</a:t>
            </a:r>
            <a:endParaRPr sz="1200">
              <a:solidFill>
                <a:schemeClr val="dk1"/>
              </a:solidFill>
              <a:latin typeface="Times New Roman"/>
              <a:ea typeface="Times New Roman"/>
              <a:cs typeface="Times New Roman"/>
              <a:sym typeface="Times New Roman"/>
            </a:endParaRPr>
          </a:p>
          <a:p>
            <a:pPr indent="0" lvl="0" marL="0" rtl="0" algn="l">
              <a:lnSpc>
                <a:spcPct val="150000"/>
              </a:lnSpc>
              <a:spcBef>
                <a:spcPts val="0"/>
              </a:spcBef>
              <a:spcAft>
                <a:spcPts val="0"/>
              </a:spcAft>
              <a:buClr>
                <a:schemeClr val="dk1"/>
              </a:buClr>
              <a:buSzPts val="1100"/>
              <a:buFont typeface="Arial"/>
              <a:buNone/>
            </a:pPr>
            <a:r>
              <a:rPr b="1" lang="en" sz="1200">
                <a:solidFill>
                  <a:schemeClr val="dk1"/>
                </a:solidFill>
                <a:latin typeface="Times New Roman"/>
                <a:ea typeface="Times New Roman"/>
                <a:cs typeface="Times New Roman"/>
                <a:sym typeface="Times New Roman"/>
              </a:rPr>
              <a:t>Caption</a:t>
            </a:r>
            <a:r>
              <a:rPr lang="en" sz="1200">
                <a:solidFill>
                  <a:schemeClr val="dk1"/>
                </a:solidFill>
                <a:latin typeface="Times New Roman"/>
                <a:ea typeface="Times New Roman"/>
                <a:cs typeface="Times New Roman"/>
                <a:sym typeface="Times New Roman"/>
              </a:rPr>
              <a:t>:  </a:t>
            </a:r>
            <a:r>
              <a:rPr lang="en" sz="1200">
                <a:solidFill>
                  <a:schemeClr val="dk1"/>
                </a:solidFill>
                <a:highlight>
                  <a:srgbClr val="FFFFFF"/>
                </a:highlight>
                <a:latin typeface="Times New Roman"/>
                <a:ea typeface="Times New Roman"/>
                <a:cs typeface="Times New Roman"/>
                <a:sym typeface="Times New Roman"/>
              </a:rPr>
              <a:t>5 WAYS TECH COMPANIES CAN IMPROVE THEIR B2B CUSTOMER SERVICE     </a:t>
            </a:r>
            <a:endParaRPr sz="1200">
              <a:solidFill>
                <a:schemeClr val="dk1"/>
              </a:solidFill>
              <a:highlight>
                <a:srgbClr val="FFFFFF"/>
              </a:highlight>
              <a:latin typeface="Times New Roman"/>
              <a:ea typeface="Times New Roman"/>
              <a:cs typeface="Times New Roman"/>
              <a:sym typeface="Times New Roman"/>
            </a:endParaRPr>
          </a:p>
          <a:p>
            <a:pPr indent="0" lvl="0" marL="0" rtl="0" algn="l">
              <a:lnSpc>
                <a:spcPct val="150000"/>
              </a:lnSpc>
              <a:spcBef>
                <a:spcPts val="0"/>
              </a:spcBef>
              <a:spcAft>
                <a:spcPts val="0"/>
              </a:spcAft>
              <a:buClr>
                <a:schemeClr val="dk1"/>
              </a:buClr>
              <a:buSzPts val="1100"/>
              <a:buFont typeface="Arial"/>
              <a:buNone/>
            </a:pPr>
            <a:r>
              <a:rPr lang="en" sz="1200">
                <a:solidFill>
                  <a:schemeClr val="dk1"/>
                </a:solidFill>
                <a:highlight>
                  <a:srgbClr val="FFFFFF"/>
                </a:highlight>
                <a:latin typeface="Times New Roman"/>
                <a:ea typeface="Times New Roman"/>
                <a:cs typeface="Times New Roman"/>
                <a:sym typeface="Times New Roman"/>
              </a:rPr>
              <a:t> Customer service is often treated as something dreaded, when it’s just taking the extra effort to show your customers that you care. So what steps can your company take towards improving its customer service?</a:t>
            </a:r>
            <a:endParaRPr sz="1200">
              <a:solidFill>
                <a:schemeClr val="dk1"/>
              </a:solidFill>
              <a:highlight>
                <a:srgbClr val="FFFFFF"/>
              </a:highlight>
              <a:latin typeface="Times New Roman"/>
              <a:ea typeface="Times New Roman"/>
              <a:cs typeface="Times New Roman"/>
              <a:sym typeface="Times New Roman"/>
            </a:endParaRPr>
          </a:p>
          <a:p>
            <a:pPr indent="0" lvl="0" marL="0" rtl="0" algn="l">
              <a:lnSpc>
                <a:spcPct val="150000"/>
              </a:lnSpc>
              <a:spcBef>
                <a:spcPts val="0"/>
              </a:spcBef>
              <a:spcAft>
                <a:spcPts val="0"/>
              </a:spcAft>
              <a:buClr>
                <a:schemeClr val="dk1"/>
              </a:buClr>
              <a:buSzPts val="1100"/>
              <a:buFont typeface="Arial"/>
              <a:buNone/>
            </a:pPr>
            <a:r>
              <a:rPr b="1" lang="en" sz="1200">
                <a:solidFill>
                  <a:schemeClr val="dk1"/>
                </a:solidFill>
                <a:highlight>
                  <a:srgbClr val="FFFFFF"/>
                </a:highlight>
                <a:latin typeface="Times New Roman"/>
                <a:ea typeface="Times New Roman"/>
                <a:cs typeface="Times New Roman"/>
                <a:sym typeface="Times New Roman"/>
              </a:rPr>
              <a:t>Hashtags: </a:t>
            </a:r>
            <a:r>
              <a:rPr lang="en" sz="1200">
                <a:solidFill>
                  <a:schemeClr val="dk1"/>
                </a:solidFill>
                <a:highlight>
                  <a:srgbClr val="FFFFFF"/>
                </a:highlight>
                <a:latin typeface="Times New Roman"/>
                <a:ea typeface="Times New Roman"/>
                <a:cs typeface="Times New Roman"/>
                <a:sym typeface="Times New Roman"/>
              </a:rPr>
              <a:t>#Eternalworks #inboundmarketing #software #technology #IT</a:t>
            </a:r>
            <a:endParaRPr sz="1200">
              <a:solidFill>
                <a:schemeClr val="dk1"/>
              </a:solidFill>
              <a:highlight>
                <a:srgbClr val="FFFFFF"/>
              </a:highlight>
              <a:latin typeface="Times New Roman"/>
              <a:ea typeface="Times New Roman"/>
              <a:cs typeface="Times New Roman"/>
              <a:sym typeface="Times New Roman"/>
            </a:endParaRPr>
          </a:p>
          <a:p>
            <a:pPr indent="0" lvl="0" marL="0" rtl="0" algn="l">
              <a:lnSpc>
                <a:spcPct val="150000"/>
              </a:lnSpc>
              <a:spcBef>
                <a:spcPts val="0"/>
              </a:spcBef>
              <a:spcAft>
                <a:spcPts val="0"/>
              </a:spcAft>
              <a:buClr>
                <a:schemeClr val="dk1"/>
              </a:buClr>
              <a:buSzPts val="1100"/>
              <a:buFont typeface="Arial"/>
              <a:buNone/>
            </a:pPr>
            <a:r>
              <a:rPr b="1" lang="en" sz="1200">
                <a:solidFill>
                  <a:schemeClr val="dk1"/>
                </a:solidFill>
                <a:highlight>
                  <a:srgbClr val="FFFFFF"/>
                </a:highlight>
                <a:latin typeface="Times New Roman"/>
                <a:ea typeface="Times New Roman"/>
                <a:cs typeface="Times New Roman"/>
                <a:sym typeface="Times New Roman"/>
              </a:rPr>
              <a:t>Why it works</a:t>
            </a:r>
            <a:r>
              <a:rPr lang="en" sz="1200">
                <a:solidFill>
                  <a:schemeClr val="dk1"/>
                </a:solidFill>
                <a:highlight>
                  <a:srgbClr val="FFFFFF"/>
                </a:highlight>
                <a:latin typeface="Times New Roman"/>
                <a:ea typeface="Times New Roman"/>
                <a:cs typeface="Times New Roman"/>
                <a:sym typeface="Times New Roman"/>
              </a:rPr>
              <a:t>: This post will engage more Tech companies on your company website. Include the link to the article -</a:t>
            </a:r>
            <a:r>
              <a:rPr lang="en" sz="1200">
                <a:solidFill>
                  <a:schemeClr val="dk1"/>
                </a:solidFill>
                <a:highlight>
                  <a:srgbClr val="FFFFFF"/>
                </a:highlight>
                <a:uFill>
                  <a:noFill/>
                </a:uFill>
                <a:latin typeface="Times New Roman"/>
                <a:ea typeface="Times New Roman"/>
                <a:cs typeface="Times New Roman"/>
                <a:sym typeface="Times New Roman"/>
                <a:hlinkClick r:id="rId2">
                  <a:extLst>
                    <a:ext uri="{A12FA001-AC4F-418D-AE19-62706E023703}">
                      <ahyp:hlinkClr val="tx"/>
                    </a:ext>
                  </a:extLst>
                </a:hlinkClick>
              </a:rPr>
              <a:t> </a:t>
            </a:r>
            <a:r>
              <a:rPr lang="en" sz="1200" u="sng">
                <a:solidFill>
                  <a:srgbClr val="1155CC"/>
                </a:solidFill>
                <a:highlight>
                  <a:srgbClr val="FFFFFF"/>
                </a:highlight>
                <a:latin typeface="Times New Roman"/>
                <a:ea typeface="Times New Roman"/>
                <a:cs typeface="Times New Roman"/>
                <a:sym typeface="Times New Roman"/>
                <a:hlinkClick r:id="rId3">
                  <a:extLst>
                    <a:ext uri="{A12FA001-AC4F-418D-AE19-62706E023703}">
                      <ahyp:hlinkClr val="tx"/>
                    </a:ext>
                  </a:extLst>
                </a:hlinkClick>
              </a:rPr>
              <a:t>https://www.eternalworks.com/blog/5-ways-tech-companies-can-improve-their-b2b-customer-service</a:t>
            </a:r>
            <a:endParaRPr sz="1200" u="sng">
              <a:solidFill>
                <a:srgbClr val="1155CC"/>
              </a:solidFill>
              <a:highlight>
                <a:srgbClr val="FFFFFF"/>
              </a:highlight>
              <a:latin typeface="Times New Roman"/>
              <a:ea typeface="Times New Roman"/>
              <a:cs typeface="Times New Roman"/>
              <a:sym typeface="Times New Roman"/>
            </a:endParaRPr>
          </a:p>
          <a:p>
            <a:pPr indent="0" lvl="0" marL="0" rtl="0" algn="l">
              <a:lnSpc>
                <a:spcPct val="150000"/>
              </a:lnSpc>
              <a:spcBef>
                <a:spcPts val="0"/>
              </a:spcBef>
              <a:spcAft>
                <a:spcPts val="0"/>
              </a:spcAft>
              <a:buClr>
                <a:srgbClr val="31394D"/>
              </a:buClr>
              <a:buSzPts val="1100"/>
              <a:buFont typeface="Arial"/>
              <a:buNone/>
            </a:pPr>
            <a:r>
              <a:rPr b="1" lang="en" sz="1600">
                <a:solidFill>
                  <a:srgbClr val="31394D"/>
                </a:solidFill>
                <a:latin typeface="Times New Roman"/>
                <a:ea typeface="Times New Roman"/>
                <a:cs typeface="Times New Roman"/>
                <a:sym typeface="Times New Roman"/>
              </a:rPr>
              <a:t>Right Pic </a:t>
            </a:r>
            <a:endParaRPr b="1" sz="1600">
              <a:solidFill>
                <a:srgbClr val="31394D"/>
              </a:solidFill>
              <a:latin typeface="Times New Roman"/>
              <a:ea typeface="Times New Roman"/>
              <a:cs typeface="Times New Roman"/>
              <a:sym typeface="Times New Roman"/>
            </a:endParaRPr>
          </a:p>
          <a:p>
            <a:pPr indent="0" lvl="0" marL="0" rtl="0" algn="l">
              <a:lnSpc>
                <a:spcPct val="150000"/>
              </a:lnSpc>
              <a:spcBef>
                <a:spcPts val="0"/>
              </a:spcBef>
              <a:spcAft>
                <a:spcPts val="0"/>
              </a:spcAft>
              <a:buClr>
                <a:srgbClr val="31394D"/>
              </a:buClr>
              <a:buSzPts val="1100"/>
              <a:buFont typeface="Arial"/>
              <a:buNone/>
            </a:pPr>
            <a:r>
              <a:rPr b="1" lang="en" sz="1200">
                <a:solidFill>
                  <a:srgbClr val="31394D"/>
                </a:solidFill>
                <a:latin typeface="Times New Roman"/>
                <a:ea typeface="Times New Roman"/>
                <a:cs typeface="Times New Roman"/>
                <a:sym typeface="Times New Roman"/>
              </a:rPr>
              <a:t>Platform</a:t>
            </a:r>
            <a:r>
              <a:rPr lang="en" sz="1200">
                <a:solidFill>
                  <a:srgbClr val="31394D"/>
                </a:solidFill>
                <a:latin typeface="Times New Roman"/>
                <a:ea typeface="Times New Roman"/>
                <a:cs typeface="Times New Roman"/>
                <a:sym typeface="Times New Roman"/>
              </a:rPr>
              <a:t>: LinkedLn/ Facebook</a:t>
            </a:r>
            <a:endParaRPr sz="1200">
              <a:solidFill>
                <a:srgbClr val="31394D"/>
              </a:solidFill>
              <a:latin typeface="Times New Roman"/>
              <a:ea typeface="Times New Roman"/>
              <a:cs typeface="Times New Roman"/>
              <a:sym typeface="Times New Roman"/>
            </a:endParaRPr>
          </a:p>
          <a:p>
            <a:pPr indent="0" lvl="0" marL="0" rtl="0" algn="l">
              <a:lnSpc>
                <a:spcPct val="150000"/>
              </a:lnSpc>
              <a:spcBef>
                <a:spcPts val="0"/>
              </a:spcBef>
              <a:spcAft>
                <a:spcPts val="0"/>
              </a:spcAft>
              <a:buClr>
                <a:srgbClr val="31394D"/>
              </a:buClr>
              <a:buSzPts val="1100"/>
              <a:buFont typeface="Arial"/>
              <a:buNone/>
            </a:pPr>
            <a:r>
              <a:rPr b="1" lang="en" sz="1200">
                <a:solidFill>
                  <a:srgbClr val="31394D"/>
                </a:solidFill>
                <a:latin typeface="Times New Roman"/>
                <a:ea typeface="Times New Roman"/>
                <a:cs typeface="Times New Roman"/>
                <a:sym typeface="Times New Roman"/>
              </a:rPr>
              <a:t>Caption</a:t>
            </a:r>
            <a:r>
              <a:rPr lang="en" sz="1200">
                <a:solidFill>
                  <a:srgbClr val="31394D"/>
                </a:solidFill>
                <a:latin typeface="Times New Roman"/>
                <a:ea typeface="Times New Roman"/>
                <a:cs typeface="Times New Roman"/>
                <a:sym typeface="Times New Roman"/>
              </a:rPr>
              <a:t>:  </a:t>
            </a:r>
            <a:r>
              <a:rPr lang="en" sz="1200">
                <a:solidFill>
                  <a:srgbClr val="31394D"/>
                </a:solidFill>
                <a:highlight>
                  <a:srgbClr val="FFFFFF"/>
                </a:highlight>
                <a:latin typeface="Times New Roman"/>
                <a:ea typeface="Times New Roman"/>
                <a:cs typeface="Times New Roman"/>
                <a:sym typeface="Times New Roman"/>
              </a:rPr>
              <a:t>6 WAYS SOFTWARE COMPANIES CAN REDUCE CHURN</a:t>
            </a:r>
            <a:endParaRPr sz="1200">
              <a:solidFill>
                <a:srgbClr val="31394D"/>
              </a:solidFill>
              <a:highlight>
                <a:srgbClr val="FFFFFF"/>
              </a:highlight>
              <a:latin typeface="Times New Roman"/>
              <a:ea typeface="Times New Roman"/>
              <a:cs typeface="Times New Roman"/>
              <a:sym typeface="Times New Roman"/>
            </a:endParaRPr>
          </a:p>
          <a:p>
            <a:pPr indent="0" lvl="0" marL="0" rtl="0" algn="l">
              <a:lnSpc>
                <a:spcPct val="150000"/>
              </a:lnSpc>
              <a:spcBef>
                <a:spcPts val="0"/>
              </a:spcBef>
              <a:spcAft>
                <a:spcPts val="0"/>
              </a:spcAft>
              <a:buClr>
                <a:srgbClr val="31394D"/>
              </a:buClr>
              <a:buSzPts val="1100"/>
              <a:buFont typeface="Arial"/>
              <a:buNone/>
            </a:pPr>
            <a:r>
              <a:rPr lang="en" sz="1200">
                <a:solidFill>
                  <a:srgbClr val="31394D"/>
                </a:solidFill>
                <a:highlight>
                  <a:srgbClr val="FFFFFF"/>
                </a:highlight>
                <a:latin typeface="Times New Roman"/>
                <a:ea typeface="Times New Roman"/>
                <a:cs typeface="Times New Roman"/>
                <a:sym typeface="Times New Roman"/>
              </a:rPr>
              <a:t>Now that we've established several factors leading to B2B churn, what are some possible solutions? Remember that there is no quick fix to lowering churn. It’s a constant commitment.</a:t>
            </a:r>
            <a:endParaRPr sz="1200">
              <a:solidFill>
                <a:srgbClr val="31394D"/>
              </a:solidFill>
              <a:highlight>
                <a:srgbClr val="FFFFFF"/>
              </a:highlight>
              <a:latin typeface="Times New Roman"/>
              <a:ea typeface="Times New Roman"/>
              <a:cs typeface="Times New Roman"/>
              <a:sym typeface="Times New Roman"/>
            </a:endParaRPr>
          </a:p>
          <a:p>
            <a:pPr indent="0" lvl="0" marL="0" rtl="0" algn="l">
              <a:lnSpc>
                <a:spcPct val="150000"/>
              </a:lnSpc>
              <a:spcBef>
                <a:spcPts val="0"/>
              </a:spcBef>
              <a:spcAft>
                <a:spcPts val="0"/>
              </a:spcAft>
              <a:buClr>
                <a:srgbClr val="31394D"/>
              </a:buClr>
              <a:buSzPts val="1100"/>
              <a:buFont typeface="Arial"/>
              <a:buNone/>
            </a:pPr>
            <a:r>
              <a:rPr b="1" lang="en" sz="1200">
                <a:solidFill>
                  <a:srgbClr val="31394D"/>
                </a:solidFill>
                <a:highlight>
                  <a:srgbClr val="FFFFFF"/>
                </a:highlight>
                <a:latin typeface="Times New Roman"/>
                <a:ea typeface="Times New Roman"/>
                <a:cs typeface="Times New Roman"/>
                <a:sym typeface="Times New Roman"/>
              </a:rPr>
              <a:t>Hashtags: </a:t>
            </a:r>
            <a:r>
              <a:rPr lang="en" sz="1200">
                <a:solidFill>
                  <a:srgbClr val="31394D"/>
                </a:solidFill>
                <a:highlight>
                  <a:srgbClr val="FFFFFF"/>
                </a:highlight>
                <a:latin typeface="Times New Roman"/>
                <a:ea typeface="Times New Roman"/>
                <a:cs typeface="Times New Roman"/>
                <a:sym typeface="Times New Roman"/>
              </a:rPr>
              <a:t>#Eternalworks #inboundmarketing #software #technology #IT</a:t>
            </a:r>
            <a:endParaRPr sz="1200">
              <a:solidFill>
                <a:srgbClr val="31394D"/>
              </a:solidFill>
              <a:highlight>
                <a:srgbClr val="FFFFFF"/>
              </a:highlight>
              <a:latin typeface="Times New Roman"/>
              <a:ea typeface="Times New Roman"/>
              <a:cs typeface="Times New Roman"/>
              <a:sym typeface="Times New Roman"/>
            </a:endParaRPr>
          </a:p>
          <a:p>
            <a:pPr indent="0" lvl="0" marL="0" rtl="0" algn="l">
              <a:lnSpc>
                <a:spcPct val="150000"/>
              </a:lnSpc>
              <a:spcBef>
                <a:spcPts val="0"/>
              </a:spcBef>
              <a:spcAft>
                <a:spcPts val="0"/>
              </a:spcAft>
              <a:buClr>
                <a:srgbClr val="31394D"/>
              </a:buClr>
              <a:buSzPts val="1100"/>
              <a:buFont typeface="Arial"/>
              <a:buNone/>
            </a:pPr>
            <a:r>
              <a:rPr b="1" lang="en" sz="1200">
                <a:solidFill>
                  <a:srgbClr val="31394D"/>
                </a:solidFill>
                <a:latin typeface="Times New Roman"/>
                <a:ea typeface="Times New Roman"/>
                <a:cs typeface="Times New Roman"/>
                <a:sym typeface="Times New Roman"/>
              </a:rPr>
              <a:t>Why it Works</a:t>
            </a:r>
            <a:r>
              <a:rPr lang="en" sz="1200">
                <a:solidFill>
                  <a:srgbClr val="31394D"/>
                </a:solidFill>
                <a:latin typeface="Times New Roman"/>
                <a:ea typeface="Times New Roman"/>
                <a:cs typeface="Times New Roman"/>
                <a:sym typeface="Times New Roman"/>
              </a:rPr>
              <a:t>: </a:t>
            </a:r>
            <a:r>
              <a:rPr lang="en" sz="1200">
                <a:solidFill>
                  <a:srgbClr val="31394D"/>
                </a:solidFill>
                <a:highlight>
                  <a:srgbClr val="FFFFFF"/>
                </a:highlight>
                <a:latin typeface="Times New Roman"/>
                <a:ea typeface="Times New Roman"/>
                <a:cs typeface="Times New Roman"/>
                <a:sym typeface="Times New Roman"/>
              </a:rPr>
              <a:t>This post would help establish a target audience to the IT and Software companies. Include the link to the article -</a:t>
            </a:r>
            <a:r>
              <a:rPr lang="en" sz="1200">
                <a:solidFill>
                  <a:srgbClr val="31394D"/>
                </a:solidFill>
                <a:highlight>
                  <a:srgbClr val="FFFFFF"/>
                </a:highlight>
                <a:uFill>
                  <a:noFill/>
                </a:uFill>
                <a:latin typeface="Times New Roman"/>
                <a:ea typeface="Times New Roman"/>
                <a:cs typeface="Times New Roman"/>
                <a:sym typeface="Times New Roman"/>
                <a:hlinkClick r:id="rId4">
                  <a:extLst>
                    <a:ext uri="{A12FA001-AC4F-418D-AE19-62706E023703}">
                      <ahyp:hlinkClr val="tx"/>
                    </a:ext>
                  </a:extLst>
                </a:hlinkClick>
              </a:rPr>
              <a:t> </a:t>
            </a:r>
            <a:r>
              <a:rPr lang="en" sz="1200" u="sng">
                <a:solidFill>
                  <a:srgbClr val="1155CC"/>
                </a:solidFill>
                <a:highlight>
                  <a:srgbClr val="FFFFFF"/>
                </a:highlight>
                <a:latin typeface="Times New Roman"/>
                <a:ea typeface="Times New Roman"/>
                <a:cs typeface="Times New Roman"/>
                <a:sym typeface="Times New Roman"/>
                <a:hlinkClick r:id="rId5">
                  <a:extLst>
                    <a:ext uri="{A12FA001-AC4F-418D-AE19-62706E023703}">
                      <ahyp:hlinkClr val="tx"/>
                    </a:ext>
                  </a:extLst>
                </a:hlinkClick>
              </a:rPr>
              <a:t>https://www.eternalworks.com/blog/5-ways-software-companies-can-reduce-churn</a:t>
            </a:r>
            <a:endParaRPr sz="1200" u="sng">
              <a:solidFill>
                <a:srgbClr val="1155CC"/>
              </a:solidFill>
              <a:highlight>
                <a:srgbClr val="FFFFFF"/>
              </a:highlight>
              <a:latin typeface="Times New Roman"/>
              <a:ea typeface="Times New Roman"/>
              <a:cs typeface="Times New Roman"/>
              <a:sym typeface="Times New Roman"/>
            </a:endParaRPr>
          </a:p>
          <a:p>
            <a:pPr indent="0" lvl="0" marL="0" rtl="0" algn="l">
              <a:lnSpc>
                <a:spcPct val="150000"/>
              </a:lnSpc>
              <a:spcBef>
                <a:spcPts val="0"/>
              </a:spcBef>
              <a:spcAft>
                <a:spcPts val="0"/>
              </a:spcAft>
              <a:buClr>
                <a:srgbClr val="31394D"/>
              </a:buClr>
              <a:buSzPts val="1100"/>
              <a:buFont typeface="Arial"/>
              <a:buNone/>
            </a:pPr>
            <a:r>
              <a:t/>
            </a:r>
            <a:endParaRPr b="1" sz="1600">
              <a:solidFill>
                <a:srgbClr val="31394D"/>
              </a:solidFill>
              <a:latin typeface="Times New Roman"/>
              <a:ea typeface="Times New Roman"/>
              <a:cs typeface="Times New Roman"/>
              <a:sym typeface="Times New Roman"/>
            </a:endParaRPr>
          </a:p>
          <a:p>
            <a:pPr indent="0" lvl="0" marL="0" rtl="0" algn="l">
              <a:lnSpc>
                <a:spcPct val="150000"/>
              </a:lnSpc>
              <a:spcBef>
                <a:spcPts val="0"/>
              </a:spcBef>
              <a:spcAft>
                <a:spcPts val="0"/>
              </a:spcAft>
              <a:buClr>
                <a:schemeClr val="dk1"/>
              </a:buClr>
              <a:buSzPts val="1100"/>
              <a:buFont typeface="Arial"/>
              <a:buNone/>
            </a:pPr>
            <a:r>
              <a:t/>
            </a:r>
            <a:endParaRPr sz="1200" u="sng">
              <a:solidFill>
                <a:srgbClr val="1155CC"/>
              </a:solidFill>
              <a:highlight>
                <a:srgbClr val="FFFFFF"/>
              </a:highlight>
              <a:latin typeface="Times New Roman"/>
              <a:ea typeface="Times New Roman"/>
              <a:cs typeface="Times New Roman"/>
              <a:sym typeface="Times New Roman"/>
            </a:endParaRPr>
          </a:p>
          <a:p>
            <a:pPr indent="0" lvl="0" marL="0" rtl="0" algn="l">
              <a:lnSpc>
                <a:spcPct val="150000"/>
              </a:lnSpc>
              <a:spcBef>
                <a:spcPts val="0"/>
              </a:spcBef>
              <a:spcAft>
                <a:spcPts val="0"/>
              </a:spcAft>
              <a:buClr>
                <a:schemeClr val="dk1"/>
              </a:buClr>
              <a:buSzPts val="1100"/>
              <a:buFont typeface="Arial"/>
              <a:buNone/>
            </a:pPr>
            <a:r>
              <a:t/>
            </a:r>
            <a:endParaRPr b="1" sz="1600">
              <a:solidFill>
                <a:srgbClr val="31394D"/>
              </a:solidFill>
              <a:highlight>
                <a:srgbClr val="FFFFFF"/>
              </a:highlight>
              <a:latin typeface="Times New Roman"/>
              <a:ea typeface="Times New Roman"/>
              <a:cs typeface="Times New Roman"/>
              <a:sym typeface="Times New Roman"/>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cf396a8c03_0_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1" name="Google Shape;231;gcf396a8c03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Clr>
                <a:schemeClr val="dk1"/>
              </a:buClr>
              <a:buSzPts val="1100"/>
              <a:buFont typeface="Arial"/>
              <a:buNone/>
            </a:pPr>
            <a:r>
              <a:rPr b="1" lang="en" sz="1200">
                <a:solidFill>
                  <a:schemeClr val="dk1"/>
                </a:solidFill>
                <a:latin typeface="Times New Roman"/>
                <a:ea typeface="Times New Roman"/>
                <a:cs typeface="Times New Roman"/>
                <a:sym typeface="Times New Roman"/>
              </a:rPr>
              <a:t>Platform</a:t>
            </a:r>
            <a:r>
              <a:rPr lang="en" sz="1200">
                <a:solidFill>
                  <a:schemeClr val="dk1"/>
                </a:solidFill>
                <a:latin typeface="Times New Roman"/>
                <a:ea typeface="Times New Roman"/>
                <a:cs typeface="Times New Roman"/>
                <a:sym typeface="Times New Roman"/>
              </a:rPr>
              <a:t>: LinkedIn</a:t>
            </a:r>
            <a:endParaRPr sz="1200">
              <a:solidFill>
                <a:schemeClr val="dk1"/>
              </a:solidFill>
              <a:latin typeface="Times New Roman"/>
              <a:ea typeface="Times New Roman"/>
              <a:cs typeface="Times New Roman"/>
              <a:sym typeface="Times New Roman"/>
            </a:endParaRPr>
          </a:p>
          <a:p>
            <a:pPr indent="0" lvl="0" marL="0" rtl="0" algn="l">
              <a:lnSpc>
                <a:spcPct val="150000"/>
              </a:lnSpc>
              <a:spcBef>
                <a:spcPts val="0"/>
              </a:spcBef>
              <a:spcAft>
                <a:spcPts val="0"/>
              </a:spcAft>
              <a:buClr>
                <a:schemeClr val="dk1"/>
              </a:buClr>
              <a:buSzPts val="1100"/>
              <a:buFont typeface="Arial"/>
              <a:buNone/>
            </a:pPr>
            <a:r>
              <a:rPr b="1" lang="en" sz="1200">
                <a:solidFill>
                  <a:schemeClr val="dk1"/>
                </a:solidFill>
                <a:latin typeface="Times New Roman"/>
                <a:ea typeface="Times New Roman"/>
                <a:cs typeface="Times New Roman"/>
                <a:sym typeface="Times New Roman"/>
              </a:rPr>
              <a:t>Caption:</a:t>
            </a:r>
            <a:r>
              <a:rPr lang="en" sz="1200">
                <a:solidFill>
                  <a:schemeClr val="dk1"/>
                </a:solidFill>
                <a:latin typeface="Times New Roman"/>
                <a:ea typeface="Times New Roman"/>
                <a:cs typeface="Times New Roman"/>
                <a:sym typeface="Times New Roman"/>
              </a:rPr>
              <a:t> </a:t>
            </a:r>
            <a:r>
              <a:rPr lang="en" sz="1200">
                <a:solidFill>
                  <a:schemeClr val="dk1"/>
                </a:solidFill>
                <a:highlight>
                  <a:srgbClr val="FFFFFF"/>
                </a:highlight>
                <a:latin typeface="Times New Roman"/>
                <a:ea typeface="Times New Roman"/>
                <a:cs typeface="Times New Roman"/>
                <a:sym typeface="Times New Roman"/>
              </a:rPr>
              <a:t>How well you execute on being humanistic will distinguish you from competitors. The following tips will assist with establishing a personal connection to prospective clients.</a:t>
            </a:r>
            <a:endParaRPr sz="1200">
              <a:solidFill>
                <a:schemeClr val="dk1"/>
              </a:solidFill>
              <a:highlight>
                <a:srgbClr val="FFFFFF"/>
              </a:highlight>
              <a:latin typeface="Times New Roman"/>
              <a:ea typeface="Times New Roman"/>
              <a:cs typeface="Times New Roman"/>
              <a:sym typeface="Times New Roman"/>
            </a:endParaRPr>
          </a:p>
          <a:p>
            <a:pPr indent="0" lvl="0" marL="0" rtl="0" algn="l">
              <a:lnSpc>
                <a:spcPct val="150000"/>
              </a:lnSpc>
              <a:spcBef>
                <a:spcPts val="0"/>
              </a:spcBef>
              <a:spcAft>
                <a:spcPts val="0"/>
              </a:spcAft>
              <a:buClr>
                <a:schemeClr val="dk1"/>
              </a:buClr>
              <a:buSzPts val="1100"/>
              <a:buFont typeface="Arial"/>
              <a:buNone/>
            </a:pPr>
            <a:r>
              <a:rPr b="1" lang="en" sz="1200">
                <a:solidFill>
                  <a:schemeClr val="dk1"/>
                </a:solidFill>
                <a:highlight>
                  <a:srgbClr val="FFFFFF"/>
                </a:highlight>
                <a:latin typeface="Times New Roman"/>
                <a:ea typeface="Times New Roman"/>
                <a:cs typeface="Times New Roman"/>
                <a:sym typeface="Times New Roman"/>
              </a:rPr>
              <a:t>Hashtags: </a:t>
            </a:r>
            <a:r>
              <a:rPr lang="en" sz="1200">
                <a:solidFill>
                  <a:schemeClr val="dk1"/>
                </a:solidFill>
                <a:highlight>
                  <a:srgbClr val="FFFFFF"/>
                </a:highlight>
                <a:latin typeface="Times New Roman"/>
                <a:ea typeface="Times New Roman"/>
                <a:cs typeface="Times New Roman"/>
                <a:sym typeface="Times New Roman"/>
              </a:rPr>
              <a:t>#Eternalworks #inboundmarketing</a:t>
            </a:r>
            <a:endParaRPr sz="1200">
              <a:solidFill>
                <a:schemeClr val="dk1"/>
              </a:solidFill>
              <a:highlight>
                <a:srgbClr val="FFFFFF"/>
              </a:highlight>
              <a:latin typeface="Times New Roman"/>
              <a:ea typeface="Times New Roman"/>
              <a:cs typeface="Times New Roman"/>
              <a:sym typeface="Times New Roman"/>
            </a:endParaRPr>
          </a:p>
          <a:p>
            <a:pPr indent="0" lvl="0" marL="0" rtl="0" algn="l">
              <a:lnSpc>
                <a:spcPct val="150000"/>
              </a:lnSpc>
              <a:spcBef>
                <a:spcPts val="0"/>
              </a:spcBef>
              <a:spcAft>
                <a:spcPts val="0"/>
              </a:spcAft>
              <a:buClr>
                <a:schemeClr val="dk1"/>
              </a:buClr>
              <a:buSzPts val="1100"/>
              <a:buFont typeface="Arial"/>
              <a:buNone/>
            </a:pPr>
            <a:r>
              <a:rPr b="1" lang="en" sz="1200">
                <a:solidFill>
                  <a:schemeClr val="dk1"/>
                </a:solidFill>
                <a:latin typeface="Times New Roman"/>
                <a:ea typeface="Times New Roman"/>
                <a:cs typeface="Times New Roman"/>
                <a:sym typeface="Times New Roman"/>
              </a:rPr>
              <a:t>Why it works</a:t>
            </a:r>
            <a:r>
              <a:rPr lang="en" sz="1200">
                <a:solidFill>
                  <a:schemeClr val="dk1"/>
                </a:solidFill>
                <a:latin typeface="Times New Roman"/>
                <a:ea typeface="Times New Roman"/>
                <a:cs typeface="Times New Roman"/>
                <a:sym typeface="Times New Roman"/>
              </a:rPr>
              <a:t>:  </a:t>
            </a:r>
            <a:r>
              <a:rPr lang="en" sz="1200">
                <a:solidFill>
                  <a:schemeClr val="dk1"/>
                </a:solidFill>
                <a:highlight>
                  <a:srgbClr val="FFFFFF"/>
                </a:highlight>
                <a:latin typeface="Times New Roman"/>
                <a:ea typeface="Times New Roman"/>
                <a:cs typeface="Times New Roman"/>
                <a:sym typeface="Times New Roman"/>
              </a:rPr>
              <a:t>This post will attract prospective clients by engaging people using these practices. This post would also be linked to the corresponding article for people to click on.</a:t>
            </a:r>
            <a:endParaRPr sz="1200">
              <a:solidFill>
                <a:schemeClr val="dk1"/>
              </a:solidFill>
              <a:highlight>
                <a:srgbClr val="FFFFFF"/>
              </a:highlight>
              <a:latin typeface="Times New Roman"/>
              <a:ea typeface="Times New Roman"/>
              <a:cs typeface="Times New Roman"/>
              <a:sym typeface="Times New Roman"/>
            </a:endParaRPr>
          </a:p>
          <a:p>
            <a:pPr indent="0" lvl="0" marL="0" rtl="0" algn="l">
              <a:lnSpc>
                <a:spcPct val="150000"/>
              </a:lnSpc>
              <a:spcBef>
                <a:spcPts val="0"/>
              </a:spcBef>
              <a:spcAft>
                <a:spcPts val="0"/>
              </a:spcAft>
              <a:buClr>
                <a:schemeClr val="dk1"/>
              </a:buClr>
              <a:buSzPts val="1100"/>
              <a:buFont typeface="Arial"/>
              <a:buNone/>
            </a:pPr>
            <a:r>
              <a:t/>
            </a:r>
            <a:endParaRPr b="1" sz="1600">
              <a:solidFill>
                <a:srgbClr val="31394D"/>
              </a:solidFill>
              <a:latin typeface="Times New Roman"/>
              <a:ea typeface="Times New Roman"/>
              <a:cs typeface="Times New Roman"/>
              <a:sym typeface="Times New Roman"/>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gcece27688a_0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9" name="Google Shape;239;gcece27688a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gcece27688a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5" name="Google Shape;245;gcece27688a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gcf396a8c03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2" name="Google Shape;252;gcf396a8c03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04800" lvl="0" marL="457200" rtl="0" algn="l">
              <a:lnSpc>
                <a:spcPct val="150000"/>
              </a:lnSpc>
              <a:spcBef>
                <a:spcPts val="0"/>
              </a:spcBef>
              <a:spcAft>
                <a:spcPts val="0"/>
              </a:spcAft>
              <a:buClr>
                <a:srgbClr val="31394D"/>
              </a:buClr>
              <a:buSzPts val="1200"/>
              <a:buFont typeface="Times New Roman"/>
              <a:buAutoNum type="arabicPeriod"/>
            </a:pPr>
            <a:r>
              <a:rPr lang="en" sz="1200">
                <a:solidFill>
                  <a:srgbClr val="31394D"/>
                </a:solidFill>
                <a:latin typeface="Times New Roman"/>
                <a:ea typeface="Times New Roman"/>
                <a:cs typeface="Times New Roman"/>
                <a:sym typeface="Times New Roman"/>
              </a:rPr>
              <a:t>Based on your budget of $500-$1000/month, we recommend focusing on Facebook and Instagram ads at first. </a:t>
            </a:r>
            <a:endParaRPr sz="1200">
              <a:solidFill>
                <a:srgbClr val="31394D"/>
              </a:solidFill>
              <a:latin typeface="Times New Roman"/>
              <a:ea typeface="Times New Roman"/>
              <a:cs typeface="Times New Roman"/>
              <a:sym typeface="Times New Roman"/>
            </a:endParaRPr>
          </a:p>
          <a:p>
            <a:pPr indent="-304800" lvl="1" marL="914400" rtl="0" algn="l">
              <a:lnSpc>
                <a:spcPct val="150000"/>
              </a:lnSpc>
              <a:spcBef>
                <a:spcPts val="0"/>
              </a:spcBef>
              <a:spcAft>
                <a:spcPts val="0"/>
              </a:spcAft>
              <a:buClr>
                <a:srgbClr val="31394D"/>
              </a:buClr>
              <a:buSzPts val="1200"/>
              <a:buFont typeface="Times New Roman"/>
              <a:buAutoNum type="alphaLcPeriod"/>
            </a:pPr>
            <a:r>
              <a:rPr lang="en" sz="1200">
                <a:solidFill>
                  <a:srgbClr val="31394D"/>
                </a:solidFill>
                <a:latin typeface="Times New Roman"/>
                <a:ea typeface="Times New Roman"/>
                <a:cs typeface="Times New Roman"/>
                <a:sym typeface="Times New Roman"/>
              </a:rPr>
              <a:t>Once your ROI is at a level you are comfortable with, once a month you can splurge and have 1 ad run for 7 days on LinkedIn before you hit the top of your budget. </a:t>
            </a:r>
            <a:endParaRPr sz="1200">
              <a:solidFill>
                <a:srgbClr val="31394D"/>
              </a:solidFill>
              <a:latin typeface="Times New Roman"/>
              <a:ea typeface="Times New Roman"/>
              <a:cs typeface="Times New Roman"/>
              <a:sym typeface="Times New Roman"/>
            </a:endParaRPr>
          </a:p>
          <a:p>
            <a:pPr indent="-304800" lvl="0" marL="457200" rtl="0" algn="l">
              <a:lnSpc>
                <a:spcPct val="150000"/>
              </a:lnSpc>
              <a:spcBef>
                <a:spcPts val="0"/>
              </a:spcBef>
              <a:spcAft>
                <a:spcPts val="0"/>
              </a:spcAft>
              <a:buClr>
                <a:srgbClr val="31394D"/>
              </a:buClr>
              <a:buSzPts val="1200"/>
              <a:buFont typeface="Times New Roman"/>
              <a:buAutoNum type="arabicPeriod"/>
            </a:pPr>
            <a:r>
              <a:rPr lang="en" sz="1200">
                <a:solidFill>
                  <a:srgbClr val="31394D"/>
                </a:solidFill>
                <a:latin typeface="Times New Roman"/>
                <a:ea typeface="Times New Roman"/>
                <a:cs typeface="Times New Roman"/>
                <a:sym typeface="Times New Roman"/>
              </a:rPr>
              <a:t>Content calendar</a:t>
            </a:r>
            <a:endParaRPr sz="1200">
              <a:solidFill>
                <a:srgbClr val="31394D"/>
              </a:solidFill>
              <a:latin typeface="Times New Roman"/>
              <a:ea typeface="Times New Roman"/>
              <a:cs typeface="Times New Roman"/>
              <a:sym typeface="Times New Roman"/>
            </a:endParaRPr>
          </a:p>
          <a:p>
            <a:pPr indent="0" lvl="0" marL="457200" rtl="0" algn="l">
              <a:lnSpc>
                <a:spcPct val="150000"/>
              </a:lnSpc>
              <a:spcBef>
                <a:spcPts val="0"/>
              </a:spcBef>
              <a:spcAft>
                <a:spcPts val="0"/>
              </a:spcAft>
              <a:buNone/>
            </a:pPr>
            <a:r>
              <a:t/>
            </a:r>
            <a:endParaRPr sz="1200">
              <a:solidFill>
                <a:srgbClr val="31394D"/>
              </a:solidFill>
              <a:latin typeface="Times New Roman"/>
              <a:ea typeface="Times New Roman"/>
              <a:cs typeface="Times New Roman"/>
              <a:sym typeface="Times New Roman"/>
            </a:endParaRPr>
          </a:p>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gd2aa756e35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8" name="Google Shape;258;gd2aa756e35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d2aa756e35_0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5" name="Google Shape;265;gd2aa756e35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gd2aa756e35_0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2" name="Google Shape;272;gd2aa756e35_0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gd2aa756e35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9" name="Google Shape;279;gd2aa756e35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2100" lvl="0" marL="457200" rtl="0" algn="l">
              <a:lnSpc>
                <a:spcPct val="115000"/>
              </a:lnSpc>
              <a:spcBef>
                <a:spcPts val="0"/>
              </a:spcBef>
              <a:spcAft>
                <a:spcPts val="0"/>
              </a:spcAft>
              <a:buClr>
                <a:srgbClr val="252525"/>
              </a:buClr>
              <a:buSzPts val="1000"/>
              <a:buFont typeface="Times New Roman"/>
              <a:buChar char="●"/>
            </a:pPr>
            <a:r>
              <a:rPr lang="en" sz="1000">
                <a:solidFill>
                  <a:srgbClr val="252525"/>
                </a:solidFill>
                <a:highlight>
                  <a:srgbClr val="FFFFFF"/>
                </a:highlight>
                <a:latin typeface="Times New Roman"/>
                <a:ea typeface="Times New Roman"/>
                <a:cs typeface="Times New Roman"/>
                <a:sym typeface="Times New Roman"/>
              </a:rPr>
              <a:t>To make sure that the content is cohesive for the target audience, make sure to pay attention to who your audience is and how they interact with your company.</a:t>
            </a:r>
            <a:endParaRPr sz="1000">
              <a:solidFill>
                <a:srgbClr val="252525"/>
              </a:solidFill>
              <a:highlight>
                <a:srgbClr val="FFFFFF"/>
              </a:highlight>
              <a:latin typeface="Times New Roman"/>
              <a:ea typeface="Times New Roman"/>
              <a:cs typeface="Times New Roman"/>
              <a:sym typeface="Times New Roman"/>
            </a:endParaRPr>
          </a:p>
          <a:p>
            <a:pPr indent="-292100" lvl="0" marL="457200" rtl="0" algn="l">
              <a:lnSpc>
                <a:spcPct val="115000"/>
              </a:lnSpc>
              <a:spcBef>
                <a:spcPts val="0"/>
              </a:spcBef>
              <a:spcAft>
                <a:spcPts val="0"/>
              </a:spcAft>
              <a:buClr>
                <a:srgbClr val="252525"/>
              </a:buClr>
              <a:buSzPts val="1000"/>
              <a:buFont typeface="Times New Roman"/>
              <a:buChar char="●"/>
            </a:pPr>
            <a:r>
              <a:rPr lang="en" sz="1000">
                <a:solidFill>
                  <a:srgbClr val="252525"/>
                </a:solidFill>
                <a:highlight>
                  <a:srgbClr val="FFFFFF"/>
                </a:highlight>
                <a:latin typeface="Times New Roman"/>
                <a:ea typeface="Times New Roman"/>
                <a:cs typeface="Times New Roman"/>
                <a:sym typeface="Times New Roman"/>
              </a:rPr>
              <a:t>Track what kind of content they consume and find interesting and then use those topics to produce more blogs, infographics, videos, etc. that they find valuable and interesting to read.</a:t>
            </a:r>
            <a:endParaRPr sz="1000">
              <a:solidFill>
                <a:srgbClr val="252525"/>
              </a:solidFill>
              <a:highlight>
                <a:srgbClr val="FFFFFF"/>
              </a:highlight>
              <a:latin typeface="Times New Roman"/>
              <a:ea typeface="Times New Roman"/>
              <a:cs typeface="Times New Roman"/>
              <a:sym typeface="Times New Roman"/>
            </a:endParaRPr>
          </a:p>
          <a:p>
            <a:pPr indent="-292100" lvl="0" marL="457200" rtl="0" algn="l">
              <a:lnSpc>
                <a:spcPct val="115000"/>
              </a:lnSpc>
              <a:spcBef>
                <a:spcPts val="0"/>
              </a:spcBef>
              <a:spcAft>
                <a:spcPts val="0"/>
              </a:spcAft>
              <a:buClr>
                <a:srgbClr val="252525"/>
              </a:buClr>
              <a:buSzPts val="1000"/>
              <a:buFont typeface="Times New Roman"/>
              <a:buChar char="●"/>
            </a:pPr>
            <a:r>
              <a:rPr lang="en" sz="1000">
                <a:solidFill>
                  <a:srgbClr val="252525"/>
                </a:solidFill>
                <a:highlight>
                  <a:srgbClr val="FFFFFF"/>
                </a:highlight>
                <a:latin typeface="Times New Roman"/>
                <a:ea typeface="Times New Roman"/>
                <a:cs typeface="Times New Roman"/>
                <a:sym typeface="Times New Roman"/>
              </a:rPr>
              <a:t>For all social media platforms, the content produced should have a balanced color palette and use the same fonts to help your viewers know whose content they are looking at without even looking at the account name.</a:t>
            </a:r>
            <a:endParaRPr sz="1000">
              <a:solidFill>
                <a:srgbClr val="252525"/>
              </a:solidFill>
              <a:highlight>
                <a:srgbClr val="FFFFFF"/>
              </a:highlight>
              <a:latin typeface="Times New Roman"/>
              <a:ea typeface="Times New Roman"/>
              <a:cs typeface="Times New Roman"/>
              <a:sym typeface="Times New Roman"/>
            </a:endParaRPr>
          </a:p>
          <a:p>
            <a:pPr indent="-292100" lvl="0" marL="457200" rtl="0" algn="l">
              <a:lnSpc>
                <a:spcPct val="115000"/>
              </a:lnSpc>
              <a:spcBef>
                <a:spcPts val="0"/>
              </a:spcBef>
              <a:spcAft>
                <a:spcPts val="0"/>
              </a:spcAft>
              <a:buClr>
                <a:srgbClr val="252525"/>
              </a:buClr>
              <a:buSzPts val="1000"/>
              <a:buFont typeface="Times New Roman"/>
              <a:buChar char="●"/>
            </a:pPr>
            <a:r>
              <a:rPr lang="en" sz="1000">
                <a:solidFill>
                  <a:srgbClr val="252525"/>
                </a:solidFill>
                <a:highlight>
                  <a:srgbClr val="FFFFFF"/>
                </a:highlight>
                <a:latin typeface="Times New Roman"/>
                <a:ea typeface="Times New Roman"/>
                <a:cs typeface="Times New Roman"/>
                <a:sym typeface="Times New Roman"/>
              </a:rPr>
              <a:t>In the same way that you have a style guide for your company's visual designs, you need to develop standards for your content.</a:t>
            </a:r>
            <a:endParaRPr sz="1000">
              <a:solidFill>
                <a:srgbClr val="252525"/>
              </a:solidFill>
              <a:highlight>
                <a:srgbClr val="FFFFFF"/>
              </a:highlight>
              <a:latin typeface="Times New Roman"/>
              <a:ea typeface="Times New Roman"/>
              <a:cs typeface="Times New Roman"/>
              <a:sym typeface="Times New Roman"/>
            </a:endParaRPr>
          </a:p>
          <a:p>
            <a:pPr indent="-292100" lvl="0" marL="457200" rtl="0" algn="l">
              <a:lnSpc>
                <a:spcPct val="115000"/>
              </a:lnSpc>
              <a:spcBef>
                <a:spcPts val="0"/>
              </a:spcBef>
              <a:spcAft>
                <a:spcPts val="0"/>
              </a:spcAft>
              <a:buClr>
                <a:srgbClr val="252525"/>
              </a:buClr>
              <a:buSzPts val="1000"/>
              <a:buFont typeface="Times New Roman"/>
              <a:buChar char="●"/>
            </a:pPr>
            <a:r>
              <a:rPr lang="en" sz="1000">
                <a:solidFill>
                  <a:srgbClr val="252525"/>
                </a:solidFill>
                <a:highlight>
                  <a:srgbClr val="FFFFFF"/>
                </a:highlight>
                <a:latin typeface="Times New Roman"/>
                <a:ea typeface="Times New Roman"/>
                <a:cs typeface="Times New Roman"/>
                <a:sym typeface="Times New Roman"/>
              </a:rPr>
              <a:t>When creating content for your specific target audience, make sure the content is relevant for them so they find what they see interesting enough to lead them back to your main website where they will see who Eternal works is and what you offer.</a:t>
            </a:r>
            <a:endParaRPr sz="1000">
              <a:solidFill>
                <a:srgbClr val="252525"/>
              </a:solidFill>
              <a:highlight>
                <a:srgbClr val="FFFFFF"/>
              </a:highlight>
              <a:latin typeface="Times New Roman"/>
              <a:ea typeface="Times New Roman"/>
              <a:cs typeface="Times New Roman"/>
              <a:sym typeface="Times New Roman"/>
            </a:endParaRPr>
          </a:p>
          <a:p>
            <a:pPr indent="-292100" lvl="0" marL="457200" rtl="0" algn="l">
              <a:lnSpc>
                <a:spcPct val="115000"/>
              </a:lnSpc>
              <a:spcBef>
                <a:spcPts val="0"/>
              </a:spcBef>
              <a:spcAft>
                <a:spcPts val="0"/>
              </a:spcAft>
              <a:buClr>
                <a:srgbClr val="252525"/>
              </a:buClr>
              <a:buSzPts val="1000"/>
              <a:buFont typeface="Times New Roman"/>
              <a:buChar char="●"/>
            </a:pPr>
            <a:r>
              <a:rPr lang="en" sz="1000">
                <a:solidFill>
                  <a:srgbClr val="252525"/>
                </a:solidFill>
                <a:highlight>
                  <a:srgbClr val="FFFFFF"/>
                </a:highlight>
                <a:latin typeface="Times New Roman"/>
                <a:ea typeface="Times New Roman"/>
                <a:cs typeface="Times New Roman"/>
                <a:sym typeface="Times New Roman"/>
              </a:rPr>
              <a:t>The type of content that will do this is the type that will help them with their problems.</a:t>
            </a:r>
            <a:endParaRPr sz="1000">
              <a:solidFill>
                <a:srgbClr val="252525"/>
              </a:solidFill>
              <a:highlight>
                <a:srgbClr val="FFFFFF"/>
              </a:highlight>
              <a:latin typeface="Times New Roman"/>
              <a:ea typeface="Times New Roman"/>
              <a:cs typeface="Times New Roman"/>
              <a:sym typeface="Times New Roman"/>
            </a:endParaRPr>
          </a:p>
          <a:p>
            <a:pPr indent="-292100" lvl="0" marL="457200" rtl="0" algn="l">
              <a:lnSpc>
                <a:spcPct val="115000"/>
              </a:lnSpc>
              <a:spcBef>
                <a:spcPts val="0"/>
              </a:spcBef>
              <a:spcAft>
                <a:spcPts val="0"/>
              </a:spcAft>
              <a:buClr>
                <a:srgbClr val="252525"/>
              </a:buClr>
              <a:buSzPts val="1000"/>
              <a:buFont typeface="Times New Roman"/>
              <a:buChar char="●"/>
            </a:pPr>
            <a:r>
              <a:rPr lang="en" sz="1000">
                <a:solidFill>
                  <a:srgbClr val="252525"/>
                </a:solidFill>
                <a:highlight>
                  <a:srgbClr val="FFFFFF"/>
                </a:highlight>
                <a:latin typeface="Times New Roman"/>
                <a:ea typeface="Times New Roman"/>
                <a:cs typeface="Times New Roman"/>
                <a:sym typeface="Times New Roman"/>
              </a:rPr>
              <a:t>Continue using a content calendar with a key and a timesheet to keep you on track with posting consistently to gain the widest audience possible.</a:t>
            </a:r>
            <a:endParaRPr sz="1000">
              <a:solidFill>
                <a:srgbClr val="252525"/>
              </a:solidFill>
              <a:highlight>
                <a:srgbClr val="FFFFFF"/>
              </a:highlight>
              <a:latin typeface="Times New Roman"/>
              <a:ea typeface="Times New Roman"/>
              <a:cs typeface="Times New Roman"/>
              <a:sym typeface="Times New Roman"/>
            </a:endParaRPr>
          </a:p>
          <a:p>
            <a:pPr indent="-292100" lvl="0" marL="457200" rtl="0" algn="l">
              <a:lnSpc>
                <a:spcPct val="115000"/>
              </a:lnSpc>
              <a:spcBef>
                <a:spcPts val="0"/>
              </a:spcBef>
              <a:spcAft>
                <a:spcPts val="0"/>
              </a:spcAft>
              <a:buClr>
                <a:srgbClr val="252525"/>
              </a:buClr>
              <a:buSzPts val="1000"/>
              <a:buFont typeface="Times New Roman"/>
              <a:buChar char="●"/>
            </a:pPr>
            <a:r>
              <a:rPr lang="en" sz="1000">
                <a:solidFill>
                  <a:srgbClr val="252525"/>
                </a:solidFill>
                <a:highlight>
                  <a:srgbClr val="FFFFFF"/>
                </a:highlight>
                <a:latin typeface="Times New Roman"/>
                <a:ea typeface="Times New Roman"/>
                <a:cs typeface="Times New Roman"/>
                <a:sym typeface="Times New Roman"/>
              </a:rPr>
              <a:t>As well, having the team interact with the company's social media and share in their personal accounts will create more interaction and new prospects.</a:t>
            </a:r>
            <a:endParaRPr sz="1000">
              <a:solidFill>
                <a:srgbClr val="252525"/>
              </a:solidFill>
              <a:highlight>
                <a:srgbClr val="FFFFFF"/>
              </a:highlight>
              <a:latin typeface="Times New Roman"/>
              <a:ea typeface="Times New Roman"/>
              <a:cs typeface="Times New Roman"/>
              <a:sym typeface="Times New Roman"/>
            </a:endParaRPr>
          </a:p>
          <a:p>
            <a:pPr indent="0" lvl="0" marL="0" rtl="0" algn="l">
              <a:spcBef>
                <a:spcPts val="1500"/>
              </a:spcBef>
              <a:spcAft>
                <a:spcPts val="0"/>
              </a:spcAft>
              <a:buNone/>
            </a:pPr>
            <a:r>
              <a:t/>
            </a:r>
            <a:endParaRPr sz="1200"/>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gce3490463d_2_8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8" name="Google Shape;288;gce3490463d_2_8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AutoNum type="arabicPeriod"/>
            </a:pPr>
            <a:r>
              <a:rPr lang="en" sz="1200">
                <a:solidFill>
                  <a:schemeClr val="dk1"/>
                </a:solidFill>
                <a:latin typeface="Times New Roman"/>
                <a:ea typeface="Times New Roman"/>
                <a:cs typeface="Times New Roman"/>
                <a:sym typeface="Times New Roman"/>
              </a:rPr>
              <a:t>Linkedin, facebook, instagram only. Until comfortable with content to post</a:t>
            </a:r>
            <a:endParaRPr sz="1200">
              <a:solidFill>
                <a:schemeClr val="dk1"/>
              </a:solidFill>
              <a:latin typeface="Times New Roman"/>
              <a:ea typeface="Times New Roman"/>
              <a:cs typeface="Times New Roman"/>
              <a:sym typeface="Times New Roman"/>
            </a:endParaRPr>
          </a:p>
          <a:p>
            <a:pPr indent="-298450" lvl="0" marL="457200" rtl="0" algn="l">
              <a:lnSpc>
                <a:spcPct val="100000"/>
              </a:lnSpc>
              <a:spcBef>
                <a:spcPts val="0"/>
              </a:spcBef>
              <a:spcAft>
                <a:spcPts val="0"/>
              </a:spcAft>
              <a:buSzPts val="1100"/>
              <a:buAutoNum type="arabicPeriod"/>
            </a:pPr>
            <a:r>
              <a:rPr lang="en" sz="1200">
                <a:solidFill>
                  <a:schemeClr val="dk1"/>
                </a:solidFill>
                <a:latin typeface="Times New Roman"/>
                <a:ea typeface="Times New Roman"/>
                <a:cs typeface="Times New Roman"/>
                <a:sym typeface="Times New Roman"/>
              </a:rPr>
              <a:t>Linkedin is professional- update bio. 2000 word limit so expand</a:t>
            </a:r>
            <a:endParaRPr sz="1200">
              <a:solidFill>
                <a:schemeClr val="dk1"/>
              </a:solidFill>
              <a:latin typeface="Times New Roman"/>
              <a:ea typeface="Times New Roman"/>
              <a:cs typeface="Times New Roman"/>
              <a:sym typeface="Times New Roman"/>
            </a:endParaRPr>
          </a:p>
          <a:p>
            <a:pPr indent="-304800" lvl="0" marL="457200" rtl="0" algn="l">
              <a:lnSpc>
                <a:spcPct val="100000"/>
              </a:lnSpc>
              <a:spcBef>
                <a:spcPts val="0"/>
              </a:spcBef>
              <a:spcAft>
                <a:spcPts val="0"/>
              </a:spcAft>
              <a:buClr>
                <a:schemeClr val="dk1"/>
              </a:buClr>
              <a:buSzPts val="1200"/>
              <a:buFont typeface="Times New Roman"/>
              <a:buAutoNum type="arabicPeriod"/>
            </a:pPr>
            <a:r>
              <a:rPr lang="en" sz="1200">
                <a:solidFill>
                  <a:schemeClr val="dk1"/>
                </a:solidFill>
                <a:latin typeface="Times New Roman"/>
                <a:ea typeface="Times New Roman"/>
                <a:cs typeface="Times New Roman"/>
                <a:sym typeface="Times New Roman"/>
              </a:rPr>
              <a:t>Instagram is social- team focused, tips and tricks, blogs, </a:t>
            </a:r>
            <a:r>
              <a:rPr lang="en" sz="1200">
                <a:solidFill>
                  <a:schemeClr val="dk1"/>
                </a:solidFill>
                <a:latin typeface="Times New Roman"/>
                <a:ea typeface="Times New Roman"/>
                <a:cs typeface="Times New Roman"/>
                <a:sym typeface="Times New Roman"/>
              </a:rPr>
              <a:t>testimonials</a:t>
            </a:r>
            <a:endParaRPr sz="1200">
              <a:solidFill>
                <a:schemeClr val="dk1"/>
              </a:solidFill>
              <a:latin typeface="Times New Roman"/>
              <a:ea typeface="Times New Roman"/>
              <a:cs typeface="Times New Roman"/>
              <a:sym typeface="Times New Roman"/>
            </a:endParaRPr>
          </a:p>
          <a:p>
            <a:pPr indent="-304800" lvl="1" marL="914400" rtl="0" algn="l">
              <a:lnSpc>
                <a:spcPct val="100000"/>
              </a:lnSpc>
              <a:spcBef>
                <a:spcPts val="0"/>
              </a:spcBef>
              <a:spcAft>
                <a:spcPts val="0"/>
              </a:spcAft>
              <a:buClr>
                <a:schemeClr val="dk1"/>
              </a:buClr>
              <a:buSzPts val="1200"/>
              <a:buFont typeface="Times New Roman"/>
              <a:buAutoNum type="alphaLcPeriod"/>
            </a:pPr>
            <a:r>
              <a:rPr lang="en" sz="1200">
                <a:solidFill>
                  <a:schemeClr val="dk1"/>
                </a:solidFill>
                <a:latin typeface="Times New Roman"/>
                <a:ea typeface="Times New Roman"/>
                <a:cs typeface="Times New Roman"/>
                <a:sym typeface="Times New Roman"/>
              </a:rPr>
              <a:t>Instagram stories. Can be saved to main page</a:t>
            </a:r>
            <a:endParaRPr sz="1200">
              <a:solidFill>
                <a:schemeClr val="dk1"/>
              </a:solidFill>
              <a:latin typeface="Times New Roman"/>
              <a:ea typeface="Times New Roman"/>
              <a:cs typeface="Times New Roman"/>
              <a:sym typeface="Times New Roman"/>
            </a:endParaRPr>
          </a:p>
          <a:p>
            <a:pPr indent="-304800" lvl="1" marL="914400" rtl="0" algn="l">
              <a:lnSpc>
                <a:spcPct val="100000"/>
              </a:lnSpc>
              <a:spcBef>
                <a:spcPts val="0"/>
              </a:spcBef>
              <a:spcAft>
                <a:spcPts val="0"/>
              </a:spcAft>
              <a:buClr>
                <a:schemeClr val="dk1"/>
              </a:buClr>
              <a:buSzPts val="1200"/>
              <a:buFont typeface="Times New Roman"/>
              <a:buAutoNum type="alphaLcPeriod"/>
            </a:pPr>
            <a:r>
              <a:rPr lang="en" sz="1200">
                <a:solidFill>
                  <a:schemeClr val="dk1"/>
                </a:solidFill>
                <a:latin typeface="Times New Roman"/>
                <a:ea typeface="Times New Roman"/>
                <a:cs typeface="Times New Roman"/>
                <a:sym typeface="Times New Roman"/>
              </a:rPr>
              <a:t>Updates on daily work life/ big things happening.</a:t>
            </a:r>
            <a:endParaRPr sz="1200">
              <a:solidFill>
                <a:schemeClr val="dk1"/>
              </a:solidFill>
              <a:latin typeface="Times New Roman"/>
              <a:ea typeface="Times New Roman"/>
              <a:cs typeface="Times New Roman"/>
              <a:sym typeface="Times New Roman"/>
            </a:endParaRPr>
          </a:p>
          <a:p>
            <a:pPr indent="-298450" lvl="0" marL="457200" rtl="0" algn="l">
              <a:lnSpc>
                <a:spcPct val="100000"/>
              </a:lnSpc>
              <a:spcBef>
                <a:spcPts val="0"/>
              </a:spcBef>
              <a:spcAft>
                <a:spcPts val="0"/>
              </a:spcAft>
              <a:buSzPts val="1100"/>
              <a:buAutoNum type="arabicPeriod"/>
            </a:pPr>
            <a:r>
              <a:rPr lang="en" sz="1200">
                <a:solidFill>
                  <a:schemeClr val="dk1"/>
                </a:solidFill>
                <a:latin typeface="Times New Roman"/>
                <a:ea typeface="Times New Roman"/>
                <a:cs typeface="Times New Roman"/>
                <a:sym typeface="Times New Roman"/>
              </a:rPr>
              <a:t>Facebook is in between- merging both social aspects of business, and the professional aspects of business. </a:t>
            </a:r>
            <a:endParaRPr sz="1200">
              <a:solidFill>
                <a:schemeClr val="dk1"/>
              </a:solidFill>
              <a:latin typeface="Times New Roman"/>
              <a:ea typeface="Times New Roman"/>
              <a:cs typeface="Times New Roman"/>
              <a:sym typeface="Times New Roman"/>
            </a:endParaRPr>
          </a:p>
          <a:p>
            <a:pPr indent="-304800" lvl="1" marL="914400" rtl="0" algn="l">
              <a:lnSpc>
                <a:spcPct val="100000"/>
              </a:lnSpc>
              <a:spcBef>
                <a:spcPts val="0"/>
              </a:spcBef>
              <a:spcAft>
                <a:spcPts val="0"/>
              </a:spcAft>
              <a:buClr>
                <a:schemeClr val="dk1"/>
              </a:buClr>
              <a:buSzPts val="1200"/>
              <a:buFont typeface="Times New Roman"/>
              <a:buAutoNum type="alphaLcPeriod"/>
            </a:pPr>
            <a:r>
              <a:rPr lang="en" sz="1200">
                <a:solidFill>
                  <a:schemeClr val="dk1"/>
                </a:solidFill>
                <a:latin typeface="Times New Roman"/>
                <a:ea typeface="Times New Roman"/>
                <a:cs typeface="Times New Roman"/>
                <a:sym typeface="Times New Roman"/>
              </a:rPr>
              <a:t>Bio also like linkedin- expand on who ew is</a:t>
            </a:r>
            <a:endParaRPr sz="1200">
              <a:solidFill>
                <a:schemeClr val="dk1"/>
              </a:solidFill>
              <a:latin typeface="Times New Roman"/>
              <a:ea typeface="Times New Roman"/>
              <a:cs typeface="Times New Roman"/>
              <a:sym typeface="Times New Roman"/>
            </a:endParaRPr>
          </a:p>
          <a:p>
            <a:pPr indent="-298450" lvl="0" marL="457200" rtl="0" algn="l">
              <a:lnSpc>
                <a:spcPct val="100000"/>
              </a:lnSpc>
              <a:spcBef>
                <a:spcPts val="0"/>
              </a:spcBef>
              <a:spcAft>
                <a:spcPts val="0"/>
              </a:spcAft>
              <a:buSzPts val="1100"/>
              <a:buAutoNum type="arabicPeriod"/>
            </a:pPr>
            <a:r>
              <a:rPr lang="en" sz="1200">
                <a:solidFill>
                  <a:schemeClr val="dk1"/>
                </a:solidFill>
                <a:latin typeface="Times New Roman"/>
                <a:ea typeface="Times New Roman"/>
                <a:cs typeface="Times New Roman"/>
                <a:sym typeface="Times New Roman"/>
              </a:rPr>
              <a:t>little to no stock images.</a:t>
            </a:r>
            <a:endParaRPr sz="1200">
              <a:solidFill>
                <a:schemeClr val="dk1"/>
              </a:solidFill>
              <a:latin typeface="Times New Roman"/>
              <a:ea typeface="Times New Roman"/>
              <a:cs typeface="Times New Roman"/>
              <a:sym typeface="Times New Roman"/>
            </a:endParaRPr>
          </a:p>
          <a:p>
            <a:pPr indent="-304800" lvl="1" marL="914400" rtl="0" algn="l">
              <a:lnSpc>
                <a:spcPct val="100000"/>
              </a:lnSpc>
              <a:spcBef>
                <a:spcPts val="0"/>
              </a:spcBef>
              <a:spcAft>
                <a:spcPts val="0"/>
              </a:spcAft>
              <a:buClr>
                <a:schemeClr val="dk1"/>
              </a:buClr>
              <a:buSzPts val="1200"/>
              <a:buFont typeface="Times New Roman"/>
              <a:buAutoNum type="alphaLcPeriod"/>
            </a:pPr>
            <a:r>
              <a:rPr lang="en" sz="1200">
                <a:solidFill>
                  <a:schemeClr val="dk1"/>
                </a:solidFill>
                <a:latin typeface="Times New Roman"/>
                <a:ea typeface="Times New Roman"/>
                <a:cs typeface="Times New Roman"/>
                <a:sym typeface="Times New Roman"/>
              </a:rPr>
              <a:t>Loses a level of personalization</a:t>
            </a:r>
            <a:endParaRPr sz="1200">
              <a:solidFill>
                <a:schemeClr val="dk1"/>
              </a:solidFill>
              <a:latin typeface="Times New Roman"/>
              <a:ea typeface="Times New Roman"/>
              <a:cs typeface="Times New Roman"/>
              <a:sym typeface="Times New Roman"/>
            </a:endParaRPr>
          </a:p>
          <a:p>
            <a:pPr indent="-304800" lvl="1" marL="914400" rtl="0" algn="l">
              <a:lnSpc>
                <a:spcPct val="100000"/>
              </a:lnSpc>
              <a:spcBef>
                <a:spcPts val="0"/>
              </a:spcBef>
              <a:spcAft>
                <a:spcPts val="0"/>
              </a:spcAft>
              <a:buClr>
                <a:schemeClr val="dk1"/>
              </a:buClr>
              <a:buSzPts val="1200"/>
              <a:buFont typeface="Times New Roman"/>
              <a:buAutoNum type="alphaLcPeriod"/>
            </a:pPr>
            <a:r>
              <a:rPr lang="en" sz="1200">
                <a:solidFill>
                  <a:schemeClr val="dk1"/>
                </a:solidFill>
                <a:latin typeface="Times New Roman"/>
                <a:ea typeface="Times New Roman"/>
                <a:cs typeface="Times New Roman"/>
                <a:sym typeface="Times New Roman"/>
              </a:rPr>
              <a:t>Use your skills, show them you know what you’re doing</a:t>
            </a:r>
            <a:endParaRPr sz="1200">
              <a:solidFill>
                <a:schemeClr val="dk1"/>
              </a:solidFill>
              <a:latin typeface="Times New Roman"/>
              <a:ea typeface="Times New Roman"/>
              <a:cs typeface="Times New Roman"/>
              <a:sym typeface="Times New Roman"/>
            </a:endParaRPr>
          </a:p>
          <a:p>
            <a:pPr indent="-298450" lvl="0" marL="457200" rtl="0" algn="l">
              <a:lnSpc>
                <a:spcPct val="100000"/>
              </a:lnSpc>
              <a:spcBef>
                <a:spcPts val="0"/>
              </a:spcBef>
              <a:spcAft>
                <a:spcPts val="0"/>
              </a:spcAft>
              <a:buSzPts val="1100"/>
              <a:buAutoNum type="arabicPeriod"/>
            </a:pPr>
            <a:r>
              <a:rPr lang="en" sz="1200">
                <a:solidFill>
                  <a:schemeClr val="dk1"/>
                </a:solidFill>
                <a:latin typeface="Times New Roman"/>
                <a:ea typeface="Times New Roman"/>
                <a:cs typeface="Times New Roman"/>
                <a:sym typeface="Times New Roman"/>
              </a:rPr>
              <a:t>keep your captions short and sweet. </a:t>
            </a:r>
            <a:endParaRPr sz="1200">
              <a:solidFill>
                <a:schemeClr val="dk1"/>
              </a:solidFill>
              <a:latin typeface="Times New Roman"/>
              <a:ea typeface="Times New Roman"/>
              <a:cs typeface="Times New Roman"/>
              <a:sym typeface="Times New Roman"/>
            </a:endParaRPr>
          </a:p>
          <a:p>
            <a:pPr indent="-298450" lvl="1" marL="914400" rtl="0" algn="l">
              <a:lnSpc>
                <a:spcPct val="100000"/>
              </a:lnSpc>
              <a:spcBef>
                <a:spcPts val="0"/>
              </a:spcBef>
              <a:spcAft>
                <a:spcPts val="0"/>
              </a:spcAft>
              <a:buSzPts val="1100"/>
              <a:buAutoNum type="alphaLcPeriod"/>
            </a:pPr>
            <a:r>
              <a:rPr lang="en" sz="1200">
                <a:solidFill>
                  <a:schemeClr val="dk1"/>
                </a:solidFill>
                <a:latin typeface="Times New Roman"/>
                <a:ea typeface="Times New Roman"/>
                <a:cs typeface="Times New Roman"/>
                <a:sym typeface="Times New Roman"/>
              </a:rPr>
              <a:t>keep your links in your bio and to add your hashtags in the comment section. </a:t>
            </a:r>
            <a:endParaRPr sz="1200">
              <a:solidFill>
                <a:schemeClr val="dk1"/>
              </a:solidFill>
              <a:latin typeface="Times New Roman"/>
              <a:ea typeface="Times New Roman"/>
              <a:cs typeface="Times New Roman"/>
              <a:sym typeface="Times New Roman"/>
            </a:endParaRPr>
          </a:p>
          <a:p>
            <a:pPr indent="-304800" lvl="0" marL="457200" rtl="0" algn="l">
              <a:lnSpc>
                <a:spcPct val="100000"/>
              </a:lnSpc>
              <a:spcBef>
                <a:spcPts val="0"/>
              </a:spcBef>
              <a:spcAft>
                <a:spcPts val="0"/>
              </a:spcAft>
              <a:buClr>
                <a:schemeClr val="dk1"/>
              </a:buClr>
              <a:buSzPts val="1200"/>
              <a:buFont typeface="Times New Roman"/>
              <a:buAutoNum type="arabicPeriod"/>
            </a:pPr>
            <a:r>
              <a:rPr lang="en" sz="1200">
                <a:solidFill>
                  <a:schemeClr val="dk1"/>
                </a:solidFill>
                <a:latin typeface="Times New Roman"/>
                <a:ea typeface="Times New Roman"/>
                <a:cs typeface="Times New Roman"/>
                <a:sym typeface="Times New Roman"/>
              </a:rPr>
              <a:t>Hashtags- make sure to use them.</a:t>
            </a:r>
            <a:endParaRPr sz="1200">
              <a:solidFill>
                <a:schemeClr val="dk1"/>
              </a:solidFill>
              <a:latin typeface="Times New Roman"/>
              <a:ea typeface="Times New Roman"/>
              <a:cs typeface="Times New Roman"/>
              <a:sym typeface="Times New Roman"/>
            </a:endParaRPr>
          </a:p>
          <a:p>
            <a:pPr indent="-304800" lvl="1" marL="914400" rtl="0" algn="l">
              <a:lnSpc>
                <a:spcPct val="100000"/>
              </a:lnSpc>
              <a:spcBef>
                <a:spcPts val="0"/>
              </a:spcBef>
              <a:spcAft>
                <a:spcPts val="0"/>
              </a:spcAft>
              <a:buClr>
                <a:schemeClr val="dk1"/>
              </a:buClr>
              <a:buSzPts val="1200"/>
              <a:buFont typeface="Times New Roman"/>
              <a:buAutoNum type="alphaLcPeriod"/>
            </a:pPr>
            <a:r>
              <a:rPr lang="en" sz="1200">
                <a:solidFill>
                  <a:schemeClr val="dk1"/>
                </a:solidFill>
                <a:latin typeface="Times New Roman"/>
                <a:ea typeface="Times New Roman"/>
                <a:cs typeface="Times New Roman"/>
                <a:sym typeface="Times New Roman"/>
              </a:rPr>
              <a:t>People follow hashtags</a:t>
            </a:r>
            <a:endParaRPr sz="1200">
              <a:solidFill>
                <a:schemeClr val="dk1"/>
              </a:solidFill>
              <a:latin typeface="Times New Roman"/>
              <a:ea typeface="Times New Roman"/>
              <a:cs typeface="Times New Roman"/>
              <a:sym typeface="Times New Roman"/>
            </a:endParaRPr>
          </a:p>
          <a:p>
            <a:pPr indent="-304800" lvl="1" marL="914400" rtl="0" algn="l">
              <a:lnSpc>
                <a:spcPct val="100000"/>
              </a:lnSpc>
              <a:spcBef>
                <a:spcPts val="0"/>
              </a:spcBef>
              <a:spcAft>
                <a:spcPts val="0"/>
              </a:spcAft>
              <a:buClr>
                <a:schemeClr val="dk1"/>
              </a:buClr>
              <a:buSzPts val="1200"/>
              <a:buFont typeface="Times New Roman"/>
              <a:buAutoNum type="alphaLcPeriod"/>
            </a:pPr>
            <a:r>
              <a:rPr lang="en" sz="1200">
                <a:solidFill>
                  <a:schemeClr val="dk1"/>
                </a:solidFill>
                <a:latin typeface="Times New Roman"/>
                <a:ea typeface="Times New Roman"/>
                <a:cs typeface="Times New Roman"/>
                <a:sym typeface="Times New Roman"/>
              </a:rPr>
              <a:t>Facebook. Make sure to utilize them because they make your post searchable to everyone. </a:t>
            </a:r>
            <a:endParaRPr sz="1200">
              <a:solidFill>
                <a:schemeClr val="dk1"/>
              </a:solidFill>
              <a:latin typeface="Times New Roman"/>
              <a:ea typeface="Times New Roman"/>
              <a:cs typeface="Times New Roman"/>
              <a:sym typeface="Times New Roman"/>
            </a:endParaRPr>
          </a:p>
          <a:p>
            <a:pPr indent="-304800" lvl="1" marL="914400" rtl="0" algn="l">
              <a:lnSpc>
                <a:spcPct val="100000"/>
              </a:lnSpc>
              <a:spcBef>
                <a:spcPts val="0"/>
              </a:spcBef>
              <a:spcAft>
                <a:spcPts val="0"/>
              </a:spcAft>
              <a:buClr>
                <a:schemeClr val="dk1"/>
              </a:buClr>
              <a:buSzPts val="1200"/>
              <a:buFont typeface="Times New Roman"/>
              <a:buAutoNum type="alphaLcPeriod"/>
            </a:pPr>
            <a:r>
              <a:rPr lang="en" sz="1200">
                <a:solidFill>
                  <a:schemeClr val="dk1"/>
                </a:solidFill>
                <a:latin typeface="Times New Roman"/>
                <a:ea typeface="Times New Roman"/>
                <a:cs typeface="Times New Roman"/>
                <a:sym typeface="Times New Roman"/>
              </a:rPr>
              <a:t>Popularity</a:t>
            </a:r>
            <a:endParaRPr sz="1200">
              <a:solidFill>
                <a:schemeClr val="dk1"/>
              </a:solidFill>
              <a:latin typeface="Times New Roman"/>
              <a:ea typeface="Times New Roman"/>
              <a:cs typeface="Times New Roman"/>
              <a:sym typeface="Times New Roman"/>
            </a:endParaRPr>
          </a:p>
          <a:p>
            <a:pPr indent="-304800" lvl="0" marL="457200" rtl="0" algn="l">
              <a:lnSpc>
                <a:spcPct val="100000"/>
              </a:lnSpc>
              <a:spcBef>
                <a:spcPts val="0"/>
              </a:spcBef>
              <a:spcAft>
                <a:spcPts val="0"/>
              </a:spcAft>
              <a:buClr>
                <a:schemeClr val="dk1"/>
              </a:buClr>
              <a:buSzPts val="1200"/>
              <a:buFont typeface="Times New Roman"/>
              <a:buAutoNum type="arabicPeriod"/>
            </a:pPr>
            <a:r>
              <a:rPr lang="en" sz="1200">
                <a:solidFill>
                  <a:schemeClr val="dk1"/>
                </a:solidFill>
                <a:latin typeface="Times New Roman"/>
                <a:ea typeface="Times New Roman"/>
                <a:cs typeface="Times New Roman"/>
                <a:sym typeface="Times New Roman"/>
              </a:rPr>
              <a:t>Content should be about the services your business provides, the culture of the company, testimonials from different team members and clients talking about their experience with E-W. </a:t>
            </a:r>
            <a:endParaRPr sz="1200">
              <a:solidFill>
                <a:schemeClr val="dk1"/>
              </a:solidFill>
              <a:latin typeface="Times New Roman"/>
              <a:ea typeface="Times New Roman"/>
              <a:cs typeface="Times New Roman"/>
              <a:sym typeface="Times New Roman"/>
            </a:endParaRPr>
          </a:p>
          <a:p>
            <a:pPr indent="0" lvl="0" marL="457200" rtl="0" algn="l">
              <a:spcBef>
                <a:spcPts val="0"/>
              </a:spcBef>
              <a:spcAft>
                <a:spcPts val="0"/>
              </a:spcAft>
              <a:buNone/>
            </a:pPr>
            <a:r>
              <a:t/>
            </a:r>
            <a:endParaRPr sz="1200">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gce3490463d_2_8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7" name="Google Shape;297;gce3490463d_2_8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04800" lvl="0" marL="457200" rtl="0" algn="l">
              <a:lnSpc>
                <a:spcPct val="150000"/>
              </a:lnSpc>
              <a:spcBef>
                <a:spcPts val="0"/>
              </a:spcBef>
              <a:spcAft>
                <a:spcPts val="0"/>
              </a:spcAft>
              <a:buClr>
                <a:schemeClr val="dk1"/>
              </a:buClr>
              <a:buSzPts val="1200"/>
              <a:buFont typeface="Times New Roman"/>
              <a:buChar char="●"/>
            </a:pPr>
            <a:r>
              <a:rPr lang="en" sz="1200">
                <a:solidFill>
                  <a:schemeClr val="dk1"/>
                </a:solidFill>
                <a:latin typeface="Times New Roman"/>
                <a:ea typeface="Times New Roman"/>
                <a:cs typeface="Times New Roman"/>
                <a:sym typeface="Times New Roman"/>
              </a:rPr>
              <a:t>Navigation bar-blog post ex.</a:t>
            </a:r>
            <a:endParaRPr sz="1200">
              <a:solidFill>
                <a:schemeClr val="dk1"/>
              </a:solidFill>
              <a:latin typeface="Times New Roman"/>
              <a:ea typeface="Times New Roman"/>
              <a:cs typeface="Times New Roman"/>
              <a:sym typeface="Times New Roman"/>
            </a:endParaRPr>
          </a:p>
          <a:p>
            <a:pPr indent="-304800" lvl="0" marL="457200" rtl="0" algn="l">
              <a:lnSpc>
                <a:spcPct val="150000"/>
              </a:lnSpc>
              <a:spcBef>
                <a:spcPts val="0"/>
              </a:spcBef>
              <a:spcAft>
                <a:spcPts val="0"/>
              </a:spcAft>
              <a:buClr>
                <a:schemeClr val="dk1"/>
              </a:buClr>
              <a:buSzPts val="1200"/>
              <a:buFont typeface="Times New Roman"/>
              <a:buChar char="●"/>
            </a:pPr>
            <a:r>
              <a:rPr lang="en" sz="1200">
                <a:solidFill>
                  <a:schemeClr val="dk1"/>
                </a:solidFill>
                <a:latin typeface="Times New Roman"/>
                <a:ea typeface="Times New Roman"/>
                <a:cs typeface="Times New Roman"/>
                <a:sym typeface="Times New Roman"/>
              </a:rPr>
              <a:t>Color scheme- lots of grey, want some pop of color to reduce bounce rate</a:t>
            </a:r>
            <a:endParaRPr sz="1200">
              <a:solidFill>
                <a:schemeClr val="dk1"/>
              </a:solidFill>
              <a:latin typeface="Times New Roman"/>
              <a:ea typeface="Times New Roman"/>
              <a:cs typeface="Times New Roman"/>
              <a:sym typeface="Times New Roman"/>
            </a:endParaRPr>
          </a:p>
          <a:p>
            <a:pPr indent="-304800" lvl="0" marL="457200" rtl="0" algn="l">
              <a:lnSpc>
                <a:spcPct val="150000"/>
              </a:lnSpc>
              <a:spcBef>
                <a:spcPts val="0"/>
              </a:spcBef>
              <a:spcAft>
                <a:spcPts val="0"/>
              </a:spcAft>
              <a:buClr>
                <a:schemeClr val="dk1"/>
              </a:buClr>
              <a:buSzPts val="1200"/>
              <a:buFont typeface="Times New Roman"/>
              <a:buChar char="●"/>
            </a:pPr>
            <a:r>
              <a:rPr lang="en" sz="1200">
                <a:solidFill>
                  <a:schemeClr val="dk1"/>
                </a:solidFill>
                <a:latin typeface="Times New Roman"/>
                <a:ea typeface="Times New Roman"/>
                <a:cs typeface="Times New Roman"/>
                <a:sym typeface="Times New Roman"/>
              </a:rPr>
              <a:t>Hiring someone to manage social media</a:t>
            </a:r>
            <a:endParaRPr sz="1200">
              <a:solidFill>
                <a:schemeClr val="dk1"/>
              </a:solidFill>
              <a:latin typeface="Times New Roman"/>
              <a:ea typeface="Times New Roman"/>
              <a:cs typeface="Times New Roman"/>
              <a:sym typeface="Times New Roman"/>
            </a:endParaRPr>
          </a:p>
          <a:p>
            <a:pPr indent="-304800" lvl="0" marL="457200" rtl="0" algn="l">
              <a:lnSpc>
                <a:spcPct val="150000"/>
              </a:lnSpc>
              <a:spcBef>
                <a:spcPts val="0"/>
              </a:spcBef>
              <a:spcAft>
                <a:spcPts val="0"/>
              </a:spcAft>
              <a:buClr>
                <a:schemeClr val="dk1"/>
              </a:buClr>
              <a:buSzPts val="1200"/>
              <a:buFont typeface="Times New Roman"/>
              <a:buChar char="●"/>
            </a:pPr>
            <a:r>
              <a:rPr lang="en" sz="1200">
                <a:solidFill>
                  <a:schemeClr val="dk1"/>
                </a:solidFill>
                <a:latin typeface="Times New Roman"/>
                <a:ea typeface="Times New Roman"/>
                <a:cs typeface="Times New Roman"/>
                <a:sym typeface="Times New Roman"/>
              </a:rPr>
              <a:t>one for website </a:t>
            </a:r>
            <a:r>
              <a:rPr lang="en" sz="1200">
                <a:solidFill>
                  <a:schemeClr val="dk1"/>
                </a:solidFill>
                <a:latin typeface="Times New Roman"/>
                <a:ea typeface="Times New Roman"/>
                <a:cs typeface="Times New Roman"/>
                <a:sym typeface="Times New Roman"/>
              </a:rPr>
              <a:t>maintenance</a:t>
            </a:r>
            <a:r>
              <a:rPr lang="en" sz="1200">
                <a:solidFill>
                  <a:schemeClr val="dk1"/>
                </a:solidFill>
                <a:latin typeface="Times New Roman"/>
                <a:ea typeface="Times New Roman"/>
                <a:cs typeface="Times New Roman"/>
                <a:sym typeface="Times New Roman"/>
              </a:rPr>
              <a:t> </a:t>
            </a:r>
            <a:endParaRPr sz="1200">
              <a:solidFill>
                <a:schemeClr val="dk1"/>
              </a:solidFill>
              <a:latin typeface="Times New Roman"/>
              <a:ea typeface="Times New Roman"/>
              <a:cs typeface="Times New Roman"/>
              <a:sym typeface="Times New Roman"/>
            </a:endParaRPr>
          </a:p>
          <a:p>
            <a:pPr indent="-304800" lvl="0" marL="457200" rtl="0" algn="l">
              <a:lnSpc>
                <a:spcPct val="150000"/>
              </a:lnSpc>
              <a:spcBef>
                <a:spcPts val="0"/>
              </a:spcBef>
              <a:spcAft>
                <a:spcPts val="0"/>
              </a:spcAft>
              <a:buClr>
                <a:schemeClr val="dk1"/>
              </a:buClr>
              <a:buSzPts val="1200"/>
              <a:buFont typeface="Times New Roman"/>
              <a:buChar char="●"/>
            </a:pPr>
            <a:r>
              <a:rPr lang="en" sz="1200">
                <a:solidFill>
                  <a:schemeClr val="dk1"/>
                </a:solidFill>
                <a:latin typeface="Times New Roman"/>
                <a:ea typeface="Times New Roman"/>
                <a:cs typeface="Times New Roman"/>
                <a:sym typeface="Times New Roman"/>
              </a:rPr>
              <a:t>Hubspot to post continuously-higher engagement=more leads</a:t>
            </a:r>
            <a:endParaRPr sz="1200">
              <a:solidFill>
                <a:schemeClr val="dk1"/>
              </a:solidFill>
              <a:latin typeface="Times New Roman"/>
              <a:ea typeface="Times New Roman"/>
              <a:cs typeface="Times New Roman"/>
              <a:sym typeface="Times New Roman"/>
            </a:endParaRPr>
          </a:p>
          <a:p>
            <a:pPr indent="0" lvl="0" marL="0" rtl="0" algn="l">
              <a:lnSpc>
                <a:spcPct val="150000"/>
              </a:lnSpc>
              <a:spcBef>
                <a:spcPts val="0"/>
              </a:spcBef>
              <a:spcAft>
                <a:spcPts val="0"/>
              </a:spcAft>
              <a:buClr>
                <a:schemeClr val="dk1"/>
              </a:buClr>
              <a:buSzPts val="1100"/>
              <a:buFont typeface="Arial"/>
              <a:buNone/>
            </a:pPr>
            <a:r>
              <a:t/>
            </a:r>
            <a:endParaRPr sz="12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gce3490463d_2_8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6" name="Google Shape;306;gce3490463d_2_8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a:off x="-125" y="0"/>
            <a:ext cx="9144250" cy="4398100"/>
          </a:xfrm>
          <a:custGeom>
            <a:rect b="b" l="l" r="r" t="t"/>
            <a:pathLst>
              <a:path extrusionOk="0" h="175924" w="365770">
                <a:moveTo>
                  <a:pt x="0" y="0"/>
                </a:moveTo>
                <a:lnTo>
                  <a:pt x="365770" y="0"/>
                </a:lnTo>
                <a:lnTo>
                  <a:pt x="365760" y="70914"/>
                </a:lnTo>
                <a:lnTo>
                  <a:pt x="0" y="175924"/>
                </a:lnTo>
                <a:close/>
              </a:path>
            </a:pathLst>
          </a:custGeom>
          <a:solidFill>
            <a:schemeClr val="lt1"/>
          </a:solidFill>
          <a:ln>
            <a:noFill/>
          </a:ln>
        </p:spPr>
      </p:sp>
      <p:sp>
        <p:nvSpPr>
          <p:cNvPr id="11" name="Google Shape;11;p2"/>
          <p:cNvSpPr txBox="1"/>
          <p:nvPr>
            <p:ph type="ctrTitle"/>
          </p:nvPr>
        </p:nvSpPr>
        <p:spPr>
          <a:xfrm>
            <a:off x="311700" y="539725"/>
            <a:ext cx="8520600" cy="1282500"/>
          </a:xfrm>
          <a:prstGeom prst="rect">
            <a:avLst/>
          </a:prstGeom>
        </p:spPr>
        <p:txBody>
          <a:bodyPr anchorCtr="0" anchor="t" bIns="91425" lIns="91425" spcFirstLastPara="1" rIns="91425" wrap="square" tIns="91425">
            <a:norm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p:txBody>
      </p:sp>
      <p:sp>
        <p:nvSpPr>
          <p:cNvPr id="12" name="Google Shape;12;p2"/>
          <p:cNvSpPr txBox="1"/>
          <p:nvPr>
            <p:ph idx="1" type="subTitle"/>
          </p:nvPr>
        </p:nvSpPr>
        <p:spPr>
          <a:xfrm>
            <a:off x="311700" y="1878560"/>
            <a:ext cx="4242600" cy="7383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lt2"/>
              </a:buClr>
              <a:buSzPts val="1600"/>
              <a:buNone/>
              <a:defRPr sz="1600">
                <a:solidFill>
                  <a:schemeClr val="lt2"/>
                </a:solidFill>
              </a:defRPr>
            </a:lvl1pPr>
            <a:lvl2pPr lvl="1">
              <a:lnSpc>
                <a:spcPct val="100000"/>
              </a:lnSpc>
              <a:spcBef>
                <a:spcPts val="0"/>
              </a:spcBef>
              <a:spcAft>
                <a:spcPts val="0"/>
              </a:spcAft>
              <a:buClr>
                <a:schemeClr val="lt2"/>
              </a:buClr>
              <a:buSzPts val="1600"/>
              <a:buNone/>
              <a:defRPr sz="1600">
                <a:solidFill>
                  <a:schemeClr val="lt2"/>
                </a:solidFill>
              </a:defRPr>
            </a:lvl2pPr>
            <a:lvl3pPr lvl="2">
              <a:lnSpc>
                <a:spcPct val="100000"/>
              </a:lnSpc>
              <a:spcBef>
                <a:spcPts val="0"/>
              </a:spcBef>
              <a:spcAft>
                <a:spcPts val="0"/>
              </a:spcAft>
              <a:buClr>
                <a:schemeClr val="lt2"/>
              </a:buClr>
              <a:buSzPts val="1600"/>
              <a:buNone/>
              <a:defRPr sz="1600">
                <a:solidFill>
                  <a:schemeClr val="lt2"/>
                </a:solidFill>
              </a:defRPr>
            </a:lvl3pPr>
            <a:lvl4pPr lvl="3">
              <a:lnSpc>
                <a:spcPct val="100000"/>
              </a:lnSpc>
              <a:spcBef>
                <a:spcPts val="0"/>
              </a:spcBef>
              <a:spcAft>
                <a:spcPts val="0"/>
              </a:spcAft>
              <a:buClr>
                <a:schemeClr val="lt2"/>
              </a:buClr>
              <a:buSzPts val="1600"/>
              <a:buNone/>
              <a:defRPr sz="1600">
                <a:solidFill>
                  <a:schemeClr val="lt2"/>
                </a:solidFill>
              </a:defRPr>
            </a:lvl4pPr>
            <a:lvl5pPr lvl="4">
              <a:lnSpc>
                <a:spcPct val="100000"/>
              </a:lnSpc>
              <a:spcBef>
                <a:spcPts val="0"/>
              </a:spcBef>
              <a:spcAft>
                <a:spcPts val="0"/>
              </a:spcAft>
              <a:buClr>
                <a:schemeClr val="lt2"/>
              </a:buClr>
              <a:buSzPts val="1600"/>
              <a:buNone/>
              <a:defRPr sz="1600">
                <a:solidFill>
                  <a:schemeClr val="lt2"/>
                </a:solidFill>
              </a:defRPr>
            </a:lvl5pPr>
            <a:lvl6pPr lvl="5">
              <a:lnSpc>
                <a:spcPct val="100000"/>
              </a:lnSpc>
              <a:spcBef>
                <a:spcPts val="0"/>
              </a:spcBef>
              <a:spcAft>
                <a:spcPts val="0"/>
              </a:spcAft>
              <a:buClr>
                <a:schemeClr val="lt2"/>
              </a:buClr>
              <a:buSzPts val="1600"/>
              <a:buNone/>
              <a:defRPr sz="1600">
                <a:solidFill>
                  <a:schemeClr val="lt2"/>
                </a:solidFill>
              </a:defRPr>
            </a:lvl6pPr>
            <a:lvl7pPr lvl="6">
              <a:lnSpc>
                <a:spcPct val="100000"/>
              </a:lnSpc>
              <a:spcBef>
                <a:spcPts val="0"/>
              </a:spcBef>
              <a:spcAft>
                <a:spcPts val="0"/>
              </a:spcAft>
              <a:buClr>
                <a:schemeClr val="lt2"/>
              </a:buClr>
              <a:buSzPts val="1600"/>
              <a:buNone/>
              <a:defRPr sz="1600">
                <a:solidFill>
                  <a:schemeClr val="lt2"/>
                </a:solidFill>
              </a:defRPr>
            </a:lvl7pPr>
            <a:lvl8pPr lvl="7">
              <a:lnSpc>
                <a:spcPct val="100000"/>
              </a:lnSpc>
              <a:spcBef>
                <a:spcPts val="0"/>
              </a:spcBef>
              <a:spcAft>
                <a:spcPts val="0"/>
              </a:spcAft>
              <a:buClr>
                <a:schemeClr val="lt2"/>
              </a:buClr>
              <a:buSzPts val="1600"/>
              <a:buNone/>
              <a:defRPr sz="1600">
                <a:solidFill>
                  <a:schemeClr val="lt2"/>
                </a:solidFill>
              </a:defRPr>
            </a:lvl8pPr>
            <a:lvl9pPr lvl="8">
              <a:lnSpc>
                <a:spcPct val="100000"/>
              </a:lnSpc>
              <a:spcBef>
                <a:spcPts val="0"/>
              </a:spcBef>
              <a:spcAft>
                <a:spcPts val="0"/>
              </a:spcAft>
              <a:buClr>
                <a:schemeClr val="lt2"/>
              </a:buClr>
              <a:buSzPts val="1600"/>
              <a:buNone/>
              <a:defRPr sz="1600">
                <a:solidFill>
                  <a:schemeClr val="lt2"/>
                </a:solidFill>
              </a:defRPr>
            </a:lvl9pPr>
          </a:lstStyle>
          <a:p/>
        </p:txBody>
      </p:sp>
      <p:sp>
        <p:nvSpPr>
          <p:cNvPr id="13" name="Google Shape;13;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4" name="Shape 14"/>
        <p:cNvGrpSpPr/>
        <p:nvPr/>
      </p:nvGrpSpPr>
      <p:grpSpPr>
        <a:xfrm>
          <a:off x="0" y="0"/>
          <a:ext cx="0" cy="0"/>
          <a:chOff x="0" y="0"/>
          <a:chExt cx="0" cy="0"/>
        </a:xfrm>
      </p:grpSpPr>
      <p:sp>
        <p:nvSpPr>
          <p:cNvPr id="15" name="Google Shape;15;p3"/>
          <p:cNvSpPr/>
          <p:nvPr/>
        </p:nvSpPr>
        <p:spPr>
          <a:xfrm>
            <a:off x="0" y="48099"/>
            <a:ext cx="9144250" cy="4398100"/>
          </a:xfrm>
          <a:custGeom>
            <a:rect b="b" l="l" r="r" t="t"/>
            <a:pathLst>
              <a:path extrusionOk="0" h="175924" w="365770">
                <a:moveTo>
                  <a:pt x="0" y="0"/>
                </a:moveTo>
                <a:lnTo>
                  <a:pt x="365770" y="0"/>
                </a:lnTo>
                <a:lnTo>
                  <a:pt x="365760" y="70914"/>
                </a:lnTo>
                <a:lnTo>
                  <a:pt x="0" y="175924"/>
                </a:lnTo>
                <a:close/>
              </a:path>
            </a:pathLst>
          </a:custGeom>
          <a:solidFill>
            <a:schemeClr val="lt1"/>
          </a:solidFill>
          <a:ln>
            <a:noFill/>
          </a:ln>
        </p:spPr>
      </p:sp>
      <p:sp>
        <p:nvSpPr>
          <p:cNvPr id="16" name="Google Shape;16;p3"/>
          <p:cNvSpPr/>
          <p:nvPr/>
        </p:nvSpPr>
        <p:spPr>
          <a:xfrm>
            <a:off x="0" y="0"/>
            <a:ext cx="9144250" cy="4398100"/>
          </a:xfrm>
          <a:custGeom>
            <a:rect b="b" l="l" r="r" t="t"/>
            <a:pathLst>
              <a:path extrusionOk="0" h="175924" w="365770">
                <a:moveTo>
                  <a:pt x="0" y="0"/>
                </a:moveTo>
                <a:lnTo>
                  <a:pt x="365770" y="0"/>
                </a:lnTo>
                <a:lnTo>
                  <a:pt x="365760" y="70914"/>
                </a:lnTo>
                <a:lnTo>
                  <a:pt x="0" y="175924"/>
                </a:lnTo>
                <a:close/>
              </a:path>
            </a:pathLst>
          </a:custGeom>
          <a:solidFill>
            <a:srgbClr val="A59F9F"/>
          </a:solidFill>
          <a:ln>
            <a:noFill/>
          </a:ln>
        </p:spPr>
      </p:sp>
      <p:sp>
        <p:nvSpPr>
          <p:cNvPr id="17" name="Google Shape;17;p3"/>
          <p:cNvSpPr txBox="1"/>
          <p:nvPr>
            <p:ph type="title"/>
          </p:nvPr>
        </p:nvSpPr>
        <p:spPr>
          <a:xfrm>
            <a:off x="311700" y="539725"/>
            <a:ext cx="8520600" cy="1282500"/>
          </a:xfrm>
          <a:prstGeom prst="rect">
            <a:avLst/>
          </a:prstGeom>
        </p:spPr>
        <p:txBody>
          <a:bodyPr anchorCtr="0" anchor="t" bIns="91425" lIns="91425" spcFirstLastPara="1" rIns="91425" wrap="square" tIns="91425">
            <a:norm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p:txBody>
      </p:sp>
      <p:sp>
        <p:nvSpPr>
          <p:cNvPr id="18" name="Google Shape;18;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solidFill>
          <a:schemeClr val="lt1"/>
        </a:solidFill>
      </p:bgPr>
    </p:bg>
    <p:spTree>
      <p:nvGrpSpPr>
        <p:cNvPr id="19" name="Shape 19"/>
        <p:cNvGrpSpPr/>
        <p:nvPr/>
      </p:nvGrpSpPr>
      <p:grpSpPr>
        <a:xfrm>
          <a:off x="0" y="0"/>
          <a:ext cx="0" cy="0"/>
          <a:chOff x="0" y="0"/>
          <a:chExt cx="0" cy="0"/>
        </a:xfrm>
      </p:grpSpPr>
      <p:sp>
        <p:nvSpPr>
          <p:cNvPr id="20" name="Google Shape;20;p4"/>
          <p:cNvSpPr/>
          <p:nvPr/>
        </p:nvSpPr>
        <p:spPr>
          <a:xfrm>
            <a:off x="0" y="0"/>
            <a:ext cx="4314000" cy="5143500"/>
          </a:xfrm>
          <a:prstGeom prst="rect">
            <a:avLst/>
          </a:prstGeom>
          <a:solidFill>
            <a:srgbClr val="99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4"/>
          <p:cNvSpPr/>
          <p:nvPr/>
        </p:nvSpPr>
        <p:spPr>
          <a:xfrm>
            <a:off x="0" y="44125"/>
            <a:ext cx="4313625" cy="4399375"/>
          </a:xfrm>
          <a:custGeom>
            <a:rect b="b" l="l" r="r" t="t"/>
            <a:pathLst>
              <a:path extrusionOk="0" h="175975" w="172545">
                <a:moveTo>
                  <a:pt x="0" y="157"/>
                </a:moveTo>
                <a:lnTo>
                  <a:pt x="172419" y="0"/>
                </a:lnTo>
                <a:lnTo>
                  <a:pt x="172545" y="126541"/>
                </a:lnTo>
                <a:lnTo>
                  <a:pt x="0" y="175975"/>
                </a:lnTo>
                <a:close/>
              </a:path>
            </a:pathLst>
          </a:custGeom>
          <a:solidFill>
            <a:schemeClr val="accent2"/>
          </a:solidFill>
          <a:ln>
            <a:noFill/>
          </a:ln>
        </p:spPr>
      </p:sp>
      <p:sp>
        <p:nvSpPr>
          <p:cNvPr id="22" name="Google Shape;22;p4"/>
          <p:cNvSpPr/>
          <p:nvPr/>
        </p:nvSpPr>
        <p:spPr>
          <a:xfrm>
            <a:off x="-125" y="0"/>
            <a:ext cx="4316900" cy="4395600"/>
          </a:xfrm>
          <a:custGeom>
            <a:rect b="b" l="l" r="r" t="t"/>
            <a:pathLst>
              <a:path extrusionOk="0" h="175824" w="172676">
                <a:moveTo>
                  <a:pt x="0" y="6"/>
                </a:moveTo>
                <a:lnTo>
                  <a:pt x="172676" y="0"/>
                </a:lnTo>
                <a:lnTo>
                  <a:pt x="172562" y="126442"/>
                </a:lnTo>
                <a:lnTo>
                  <a:pt x="0" y="175824"/>
                </a:lnTo>
                <a:close/>
              </a:path>
            </a:pathLst>
          </a:custGeom>
          <a:solidFill>
            <a:srgbClr val="990000"/>
          </a:solidFill>
          <a:ln>
            <a:noFill/>
          </a:ln>
        </p:spPr>
      </p:sp>
      <p:sp>
        <p:nvSpPr>
          <p:cNvPr id="23" name="Google Shape;23;p4"/>
          <p:cNvSpPr txBox="1"/>
          <p:nvPr>
            <p:ph type="title"/>
          </p:nvPr>
        </p:nvSpPr>
        <p:spPr>
          <a:xfrm>
            <a:off x="311725" y="500925"/>
            <a:ext cx="3706500" cy="25089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24" name="Google Shape;24;p4"/>
          <p:cNvSpPr txBox="1"/>
          <p:nvPr>
            <p:ph idx="1" type="body"/>
          </p:nvPr>
        </p:nvSpPr>
        <p:spPr>
          <a:xfrm>
            <a:off x="4644675" y="500925"/>
            <a:ext cx="4166400" cy="40986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25" name="Google Shape;25;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solidFill>
          <a:schemeClr val="lt1"/>
        </a:solidFill>
      </p:bgPr>
    </p:bg>
    <p:spTree>
      <p:nvGrpSpPr>
        <p:cNvPr id="26" name="Shape 26"/>
        <p:cNvGrpSpPr/>
        <p:nvPr/>
      </p:nvGrpSpPr>
      <p:grpSpPr>
        <a:xfrm>
          <a:off x="0" y="0"/>
          <a:ext cx="0" cy="0"/>
          <a:chOff x="0" y="0"/>
          <a:chExt cx="0" cy="0"/>
        </a:xfrm>
      </p:grpSpPr>
      <p:sp>
        <p:nvSpPr>
          <p:cNvPr id="27" name="Google Shape;27;p5"/>
          <p:cNvSpPr/>
          <p:nvPr/>
        </p:nvSpPr>
        <p:spPr>
          <a:xfrm>
            <a:off x="0" y="0"/>
            <a:ext cx="9144000" cy="1277100"/>
          </a:xfrm>
          <a:prstGeom prst="rect">
            <a:avLst/>
          </a:prstGeom>
          <a:solidFill>
            <a:srgbClr val="99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5"/>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29" name="Google Shape;29;p5"/>
          <p:cNvSpPr txBox="1"/>
          <p:nvPr>
            <p:ph idx="1" type="body"/>
          </p:nvPr>
        </p:nvSpPr>
        <p:spPr>
          <a:xfrm>
            <a:off x="311700" y="1505700"/>
            <a:ext cx="3999900" cy="30762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30" name="Google Shape;30;p5"/>
          <p:cNvSpPr txBox="1"/>
          <p:nvPr>
            <p:ph idx="2" type="body"/>
          </p:nvPr>
        </p:nvSpPr>
        <p:spPr>
          <a:xfrm>
            <a:off x="4832400" y="1505700"/>
            <a:ext cx="3999900" cy="30762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31" name="Google Shape;31;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solidFill>
          <a:schemeClr val="lt1"/>
        </a:solidFill>
      </p:bgPr>
    </p:bg>
    <p:spTree>
      <p:nvGrpSpPr>
        <p:cNvPr id="32" name="Shape 32"/>
        <p:cNvGrpSpPr/>
        <p:nvPr/>
      </p:nvGrpSpPr>
      <p:grpSpPr>
        <a:xfrm>
          <a:off x="0" y="0"/>
          <a:ext cx="0" cy="0"/>
          <a:chOff x="0" y="0"/>
          <a:chExt cx="0" cy="0"/>
        </a:xfrm>
      </p:grpSpPr>
      <p:sp>
        <p:nvSpPr>
          <p:cNvPr id="33" name="Google Shape;33;p6"/>
          <p:cNvSpPr/>
          <p:nvPr/>
        </p:nvSpPr>
        <p:spPr>
          <a:xfrm>
            <a:off x="0" y="0"/>
            <a:ext cx="9144000" cy="1277100"/>
          </a:xfrm>
          <a:prstGeom prst="rect">
            <a:avLst/>
          </a:prstGeom>
          <a:solidFill>
            <a:srgbClr val="99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6"/>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35" name="Google Shape;35;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6" name="Shape 36"/>
        <p:cNvGrpSpPr/>
        <p:nvPr/>
      </p:nvGrpSpPr>
      <p:grpSpPr>
        <a:xfrm>
          <a:off x="0" y="0"/>
          <a:ext cx="0" cy="0"/>
          <a:chOff x="0" y="0"/>
          <a:chExt cx="0" cy="0"/>
        </a:xfrm>
      </p:grpSpPr>
      <p:sp>
        <p:nvSpPr>
          <p:cNvPr id="37" name="Google Shape;37;p7"/>
          <p:cNvSpPr/>
          <p:nvPr/>
        </p:nvSpPr>
        <p:spPr>
          <a:xfrm>
            <a:off x="0" y="0"/>
            <a:ext cx="37644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7"/>
          <p:cNvSpPr txBox="1"/>
          <p:nvPr>
            <p:ph type="title"/>
          </p:nvPr>
        </p:nvSpPr>
        <p:spPr>
          <a:xfrm>
            <a:off x="311725" y="500925"/>
            <a:ext cx="3127500" cy="18291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39" name="Google Shape;39;p7"/>
          <p:cNvSpPr txBox="1"/>
          <p:nvPr>
            <p:ph idx="1" type="body"/>
          </p:nvPr>
        </p:nvSpPr>
        <p:spPr>
          <a:xfrm>
            <a:off x="311700" y="2390650"/>
            <a:ext cx="3127500" cy="22980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Clr>
                <a:schemeClr val="accent2"/>
              </a:buClr>
              <a:buSzPts val="1300"/>
              <a:buChar char="●"/>
              <a:defRPr>
                <a:solidFill>
                  <a:schemeClr val="accent2"/>
                </a:solidFill>
              </a:defRPr>
            </a:lvl1pPr>
            <a:lvl2pPr indent="-298450" lvl="1" marL="914400">
              <a:spcBef>
                <a:spcPts val="0"/>
              </a:spcBef>
              <a:spcAft>
                <a:spcPts val="0"/>
              </a:spcAft>
              <a:buClr>
                <a:schemeClr val="accent2"/>
              </a:buClr>
              <a:buSzPts val="1100"/>
              <a:buChar char="○"/>
              <a:defRPr>
                <a:solidFill>
                  <a:schemeClr val="accent2"/>
                </a:solidFill>
              </a:defRPr>
            </a:lvl2pPr>
            <a:lvl3pPr indent="-298450" lvl="2" marL="1371600">
              <a:spcBef>
                <a:spcPts val="0"/>
              </a:spcBef>
              <a:spcAft>
                <a:spcPts val="0"/>
              </a:spcAft>
              <a:buClr>
                <a:schemeClr val="accent2"/>
              </a:buClr>
              <a:buSzPts val="1100"/>
              <a:buChar char="■"/>
              <a:defRPr>
                <a:solidFill>
                  <a:schemeClr val="accent2"/>
                </a:solidFill>
              </a:defRPr>
            </a:lvl3pPr>
            <a:lvl4pPr indent="-298450" lvl="3" marL="1828800">
              <a:spcBef>
                <a:spcPts val="0"/>
              </a:spcBef>
              <a:spcAft>
                <a:spcPts val="0"/>
              </a:spcAft>
              <a:buClr>
                <a:schemeClr val="accent2"/>
              </a:buClr>
              <a:buSzPts val="1100"/>
              <a:buChar char="●"/>
              <a:defRPr>
                <a:solidFill>
                  <a:schemeClr val="accent2"/>
                </a:solidFill>
              </a:defRPr>
            </a:lvl4pPr>
            <a:lvl5pPr indent="-298450" lvl="4" marL="2286000">
              <a:spcBef>
                <a:spcPts val="0"/>
              </a:spcBef>
              <a:spcAft>
                <a:spcPts val="0"/>
              </a:spcAft>
              <a:buClr>
                <a:schemeClr val="accent2"/>
              </a:buClr>
              <a:buSzPts val="1100"/>
              <a:buChar char="○"/>
              <a:defRPr>
                <a:solidFill>
                  <a:schemeClr val="accent2"/>
                </a:solidFill>
              </a:defRPr>
            </a:lvl5pPr>
            <a:lvl6pPr indent="-298450" lvl="5" marL="2743200">
              <a:spcBef>
                <a:spcPts val="0"/>
              </a:spcBef>
              <a:spcAft>
                <a:spcPts val="0"/>
              </a:spcAft>
              <a:buClr>
                <a:schemeClr val="accent2"/>
              </a:buClr>
              <a:buSzPts val="1100"/>
              <a:buChar char="■"/>
              <a:defRPr>
                <a:solidFill>
                  <a:schemeClr val="accent2"/>
                </a:solidFill>
              </a:defRPr>
            </a:lvl6pPr>
            <a:lvl7pPr indent="-298450" lvl="6" marL="3200400">
              <a:spcBef>
                <a:spcPts val="0"/>
              </a:spcBef>
              <a:spcAft>
                <a:spcPts val="0"/>
              </a:spcAft>
              <a:buClr>
                <a:schemeClr val="accent2"/>
              </a:buClr>
              <a:buSzPts val="1100"/>
              <a:buChar char="●"/>
              <a:defRPr>
                <a:solidFill>
                  <a:schemeClr val="accent2"/>
                </a:solidFill>
              </a:defRPr>
            </a:lvl7pPr>
            <a:lvl8pPr indent="-298450" lvl="7" marL="3657600">
              <a:spcBef>
                <a:spcPts val="0"/>
              </a:spcBef>
              <a:spcAft>
                <a:spcPts val="0"/>
              </a:spcAft>
              <a:buClr>
                <a:schemeClr val="accent2"/>
              </a:buClr>
              <a:buSzPts val="1100"/>
              <a:buChar char="○"/>
              <a:defRPr>
                <a:solidFill>
                  <a:schemeClr val="accent2"/>
                </a:solidFill>
              </a:defRPr>
            </a:lvl8pPr>
            <a:lvl9pPr indent="-298450" lvl="8" marL="4114800">
              <a:spcBef>
                <a:spcPts val="0"/>
              </a:spcBef>
              <a:spcAft>
                <a:spcPts val="0"/>
              </a:spcAft>
              <a:buClr>
                <a:schemeClr val="accent2"/>
              </a:buClr>
              <a:buSzPts val="1100"/>
              <a:buChar char="■"/>
              <a:defRPr>
                <a:solidFill>
                  <a:schemeClr val="accent2"/>
                </a:solidFill>
              </a:defRPr>
            </a:lvl9pPr>
          </a:lstStyle>
          <a:p/>
        </p:txBody>
      </p:sp>
      <p:sp>
        <p:nvSpPr>
          <p:cNvPr id="40" name="Google Shape;40;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41" name="Shape 41"/>
        <p:cNvGrpSpPr/>
        <p:nvPr/>
      </p:nvGrpSpPr>
      <p:grpSpPr>
        <a:xfrm>
          <a:off x="0" y="0"/>
          <a:ext cx="0" cy="0"/>
          <a:chOff x="0" y="0"/>
          <a:chExt cx="0" cy="0"/>
        </a:xfrm>
      </p:grpSpPr>
      <p:sp>
        <p:nvSpPr>
          <p:cNvPr id="42" name="Google Shape;42;p8"/>
          <p:cNvSpPr txBox="1"/>
          <p:nvPr>
            <p:ph type="title"/>
          </p:nvPr>
        </p:nvSpPr>
        <p:spPr>
          <a:xfrm>
            <a:off x="311675" y="798600"/>
            <a:ext cx="6247800" cy="3546300"/>
          </a:xfrm>
          <a:prstGeom prst="rect">
            <a:avLst/>
          </a:prstGeom>
          <a:noFill/>
          <a:ln cap="flat" cmpd="sng" w="9525">
            <a:solidFill>
              <a:srgbClr val="FFFFFF"/>
            </a:solidFill>
            <a:prstDash val="solid"/>
            <a:round/>
            <a:headEnd len="sm" w="sm" type="none"/>
            <a:tailEnd len="sm" w="sm" type="none"/>
          </a:ln>
        </p:spPr>
        <p:txBody>
          <a:bodyPr anchorCtr="0" anchor="ctr" bIns="91425" lIns="91425" spcFirstLastPara="1" rIns="91425" wrap="square" tIns="91425">
            <a:norm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p:txBody>
      </p:sp>
      <p:sp>
        <p:nvSpPr>
          <p:cNvPr id="43" name="Google Shape;43;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4" name="Shape 44"/>
        <p:cNvGrpSpPr/>
        <p:nvPr/>
      </p:nvGrpSpPr>
      <p:grpSpPr>
        <a:xfrm>
          <a:off x="0" y="0"/>
          <a:ext cx="0" cy="0"/>
          <a:chOff x="0" y="0"/>
          <a:chExt cx="0" cy="0"/>
        </a:xfrm>
      </p:grpSpPr>
      <p:sp>
        <p:nvSpPr>
          <p:cNvPr id="45" name="Google Shape;45;p9"/>
          <p:cNvSpPr/>
          <p:nvPr/>
        </p:nvSpPr>
        <p:spPr>
          <a:xfrm>
            <a:off x="0" y="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9"/>
          <p:cNvSpPr txBox="1"/>
          <p:nvPr>
            <p:ph type="title"/>
          </p:nvPr>
        </p:nvSpPr>
        <p:spPr>
          <a:xfrm>
            <a:off x="311300" y="500925"/>
            <a:ext cx="3704400" cy="20496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47" name="Google Shape;47;p9"/>
          <p:cNvSpPr txBox="1"/>
          <p:nvPr>
            <p:ph idx="1" type="subTitle"/>
          </p:nvPr>
        </p:nvSpPr>
        <p:spPr>
          <a:xfrm>
            <a:off x="304800" y="2626725"/>
            <a:ext cx="3704400" cy="9267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accent2"/>
              </a:buClr>
              <a:buSzPts val="1600"/>
              <a:buNone/>
              <a:defRPr sz="1600">
                <a:solidFill>
                  <a:schemeClr val="accent2"/>
                </a:solidFill>
              </a:defRPr>
            </a:lvl1pPr>
            <a:lvl2pPr lvl="1">
              <a:lnSpc>
                <a:spcPct val="100000"/>
              </a:lnSpc>
              <a:spcBef>
                <a:spcPts val="0"/>
              </a:spcBef>
              <a:spcAft>
                <a:spcPts val="0"/>
              </a:spcAft>
              <a:buClr>
                <a:schemeClr val="accent2"/>
              </a:buClr>
              <a:buSzPts val="1600"/>
              <a:buNone/>
              <a:defRPr sz="1600">
                <a:solidFill>
                  <a:schemeClr val="accent2"/>
                </a:solidFill>
              </a:defRPr>
            </a:lvl2pPr>
            <a:lvl3pPr lvl="2">
              <a:lnSpc>
                <a:spcPct val="100000"/>
              </a:lnSpc>
              <a:spcBef>
                <a:spcPts val="0"/>
              </a:spcBef>
              <a:spcAft>
                <a:spcPts val="0"/>
              </a:spcAft>
              <a:buClr>
                <a:schemeClr val="accent2"/>
              </a:buClr>
              <a:buSzPts val="1600"/>
              <a:buNone/>
              <a:defRPr sz="1600">
                <a:solidFill>
                  <a:schemeClr val="accent2"/>
                </a:solidFill>
              </a:defRPr>
            </a:lvl3pPr>
            <a:lvl4pPr lvl="3">
              <a:lnSpc>
                <a:spcPct val="100000"/>
              </a:lnSpc>
              <a:spcBef>
                <a:spcPts val="0"/>
              </a:spcBef>
              <a:spcAft>
                <a:spcPts val="0"/>
              </a:spcAft>
              <a:buClr>
                <a:schemeClr val="accent2"/>
              </a:buClr>
              <a:buSzPts val="1600"/>
              <a:buNone/>
              <a:defRPr sz="1600">
                <a:solidFill>
                  <a:schemeClr val="accent2"/>
                </a:solidFill>
              </a:defRPr>
            </a:lvl4pPr>
            <a:lvl5pPr lvl="4">
              <a:lnSpc>
                <a:spcPct val="100000"/>
              </a:lnSpc>
              <a:spcBef>
                <a:spcPts val="0"/>
              </a:spcBef>
              <a:spcAft>
                <a:spcPts val="0"/>
              </a:spcAft>
              <a:buClr>
                <a:schemeClr val="accent2"/>
              </a:buClr>
              <a:buSzPts val="1600"/>
              <a:buNone/>
              <a:defRPr sz="1600">
                <a:solidFill>
                  <a:schemeClr val="accent2"/>
                </a:solidFill>
              </a:defRPr>
            </a:lvl5pPr>
            <a:lvl6pPr lvl="5">
              <a:lnSpc>
                <a:spcPct val="100000"/>
              </a:lnSpc>
              <a:spcBef>
                <a:spcPts val="0"/>
              </a:spcBef>
              <a:spcAft>
                <a:spcPts val="0"/>
              </a:spcAft>
              <a:buClr>
                <a:schemeClr val="accent2"/>
              </a:buClr>
              <a:buSzPts val="1600"/>
              <a:buNone/>
              <a:defRPr sz="1600">
                <a:solidFill>
                  <a:schemeClr val="accent2"/>
                </a:solidFill>
              </a:defRPr>
            </a:lvl6pPr>
            <a:lvl7pPr lvl="6">
              <a:lnSpc>
                <a:spcPct val="100000"/>
              </a:lnSpc>
              <a:spcBef>
                <a:spcPts val="0"/>
              </a:spcBef>
              <a:spcAft>
                <a:spcPts val="0"/>
              </a:spcAft>
              <a:buClr>
                <a:schemeClr val="accent2"/>
              </a:buClr>
              <a:buSzPts val="1600"/>
              <a:buNone/>
              <a:defRPr sz="1600">
                <a:solidFill>
                  <a:schemeClr val="accent2"/>
                </a:solidFill>
              </a:defRPr>
            </a:lvl7pPr>
            <a:lvl8pPr lvl="7">
              <a:lnSpc>
                <a:spcPct val="100000"/>
              </a:lnSpc>
              <a:spcBef>
                <a:spcPts val="0"/>
              </a:spcBef>
              <a:spcAft>
                <a:spcPts val="0"/>
              </a:spcAft>
              <a:buClr>
                <a:schemeClr val="accent2"/>
              </a:buClr>
              <a:buSzPts val="1600"/>
              <a:buNone/>
              <a:defRPr sz="1600">
                <a:solidFill>
                  <a:schemeClr val="accent2"/>
                </a:solidFill>
              </a:defRPr>
            </a:lvl8pPr>
            <a:lvl9pPr lvl="8">
              <a:lnSpc>
                <a:spcPct val="100000"/>
              </a:lnSpc>
              <a:spcBef>
                <a:spcPts val="0"/>
              </a:spcBef>
              <a:spcAft>
                <a:spcPts val="0"/>
              </a:spcAft>
              <a:buClr>
                <a:schemeClr val="accent2"/>
              </a:buClr>
              <a:buSzPts val="1600"/>
              <a:buNone/>
              <a:defRPr sz="1600">
                <a:solidFill>
                  <a:schemeClr val="accent2"/>
                </a:solidFill>
              </a:defRPr>
            </a:lvl9pPr>
          </a:lstStyle>
          <a:p/>
        </p:txBody>
      </p:sp>
      <p:sp>
        <p:nvSpPr>
          <p:cNvPr id="48" name="Google Shape;48;p9"/>
          <p:cNvSpPr txBox="1"/>
          <p:nvPr>
            <p:ph idx="2" type="body"/>
          </p:nvPr>
        </p:nvSpPr>
        <p:spPr>
          <a:xfrm>
            <a:off x="4879025" y="500925"/>
            <a:ext cx="3954000" cy="41115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49" name="Google Shape;49;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0" name="Shape 50"/>
        <p:cNvGrpSpPr/>
        <p:nvPr/>
      </p:nvGrpSpPr>
      <p:grpSpPr>
        <a:xfrm>
          <a:off x="0" y="0"/>
          <a:ext cx="0" cy="0"/>
          <a:chOff x="0" y="0"/>
          <a:chExt cx="0" cy="0"/>
        </a:xfrm>
      </p:grpSpPr>
      <p:sp>
        <p:nvSpPr>
          <p:cNvPr id="51" name="Google Shape;51;p10"/>
          <p:cNvSpPr/>
          <p:nvPr/>
        </p:nvSpPr>
        <p:spPr>
          <a:xfrm>
            <a:off x="0" y="4369000"/>
            <a:ext cx="9144000" cy="7743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10"/>
          <p:cNvSpPr txBox="1"/>
          <p:nvPr>
            <p:ph idx="1" type="body"/>
          </p:nvPr>
        </p:nvSpPr>
        <p:spPr>
          <a:xfrm>
            <a:off x="311700" y="4521400"/>
            <a:ext cx="7979400" cy="4605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Clr>
                <a:schemeClr val="lt1"/>
              </a:buClr>
              <a:buSzPts val="1300"/>
              <a:buFont typeface="Merriweather"/>
              <a:buNone/>
              <a:defRPr>
                <a:solidFill>
                  <a:schemeClr val="lt1"/>
                </a:solidFill>
                <a:latin typeface="Merriweather"/>
                <a:ea typeface="Merriweather"/>
                <a:cs typeface="Merriweather"/>
                <a:sym typeface="Merriweather"/>
              </a:defRPr>
            </a:lvl1pPr>
          </a:lstStyle>
          <a:p/>
        </p:txBody>
      </p:sp>
      <p:sp>
        <p:nvSpPr>
          <p:cNvPr id="53" name="Google Shape;5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4" name="Shape 54"/>
        <p:cNvGrpSpPr/>
        <p:nvPr/>
      </p:nvGrpSpPr>
      <p:grpSpPr>
        <a:xfrm>
          <a:off x="0" y="0"/>
          <a:ext cx="0" cy="0"/>
          <a:chOff x="0" y="0"/>
          <a:chExt cx="0" cy="0"/>
        </a:xfrm>
      </p:grpSpPr>
      <p:sp>
        <p:nvSpPr>
          <p:cNvPr id="55" name="Google Shape;55;p11"/>
          <p:cNvSpPr txBox="1"/>
          <p:nvPr>
            <p:ph hasCustomPrompt="1" type="title"/>
          </p:nvPr>
        </p:nvSpPr>
        <p:spPr>
          <a:xfrm>
            <a:off x="311750" y="831175"/>
            <a:ext cx="5334900" cy="1244700"/>
          </a:xfrm>
          <a:prstGeom prst="rect">
            <a:avLst/>
          </a:prstGeom>
        </p:spPr>
        <p:txBody>
          <a:bodyPr anchorCtr="0" anchor="b" bIns="91425" lIns="91425" spcFirstLastPara="1" rIns="91425" wrap="square" tIns="91425">
            <a:normAutofit/>
          </a:bodyPr>
          <a:lstStyle>
            <a:lvl1pPr lvl="0">
              <a:spcBef>
                <a:spcPts val="0"/>
              </a:spcBef>
              <a:spcAft>
                <a:spcPts val="0"/>
              </a:spcAft>
              <a:buClr>
                <a:schemeClr val="lt1"/>
              </a:buClr>
              <a:buSzPts val="10000"/>
              <a:buNone/>
              <a:defRPr sz="10000">
                <a:solidFill>
                  <a:schemeClr val="lt1"/>
                </a:solidFill>
              </a:defRPr>
            </a:lvl1pPr>
            <a:lvl2pPr lvl="1">
              <a:spcBef>
                <a:spcPts val="0"/>
              </a:spcBef>
              <a:spcAft>
                <a:spcPts val="0"/>
              </a:spcAft>
              <a:buClr>
                <a:schemeClr val="lt1"/>
              </a:buClr>
              <a:buSzPts val="10000"/>
              <a:buNone/>
              <a:defRPr sz="10000">
                <a:solidFill>
                  <a:schemeClr val="lt1"/>
                </a:solidFill>
              </a:defRPr>
            </a:lvl2pPr>
            <a:lvl3pPr lvl="2">
              <a:spcBef>
                <a:spcPts val="0"/>
              </a:spcBef>
              <a:spcAft>
                <a:spcPts val="0"/>
              </a:spcAft>
              <a:buClr>
                <a:schemeClr val="lt1"/>
              </a:buClr>
              <a:buSzPts val="10000"/>
              <a:buNone/>
              <a:defRPr sz="10000">
                <a:solidFill>
                  <a:schemeClr val="lt1"/>
                </a:solidFill>
              </a:defRPr>
            </a:lvl3pPr>
            <a:lvl4pPr lvl="3">
              <a:spcBef>
                <a:spcPts val="0"/>
              </a:spcBef>
              <a:spcAft>
                <a:spcPts val="0"/>
              </a:spcAft>
              <a:buClr>
                <a:schemeClr val="lt1"/>
              </a:buClr>
              <a:buSzPts val="10000"/>
              <a:buNone/>
              <a:defRPr sz="10000">
                <a:solidFill>
                  <a:schemeClr val="lt1"/>
                </a:solidFill>
              </a:defRPr>
            </a:lvl4pPr>
            <a:lvl5pPr lvl="4">
              <a:spcBef>
                <a:spcPts val="0"/>
              </a:spcBef>
              <a:spcAft>
                <a:spcPts val="0"/>
              </a:spcAft>
              <a:buClr>
                <a:schemeClr val="lt1"/>
              </a:buClr>
              <a:buSzPts val="10000"/>
              <a:buNone/>
              <a:defRPr sz="10000">
                <a:solidFill>
                  <a:schemeClr val="lt1"/>
                </a:solidFill>
              </a:defRPr>
            </a:lvl5pPr>
            <a:lvl6pPr lvl="5">
              <a:spcBef>
                <a:spcPts val="0"/>
              </a:spcBef>
              <a:spcAft>
                <a:spcPts val="0"/>
              </a:spcAft>
              <a:buClr>
                <a:schemeClr val="lt1"/>
              </a:buClr>
              <a:buSzPts val="10000"/>
              <a:buNone/>
              <a:defRPr sz="10000">
                <a:solidFill>
                  <a:schemeClr val="lt1"/>
                </a:solidFill>
              </a:defRPr>
            </a:lvl6pPr>
            <a:lvl7pPr lvl="6">
              <a:spcBef>
                <a:spcPts val="0"/>
              </a:spcBef>
              <a:spcAft>
                <a:spcPts val="0"/>
              </a:spcAft>
              <a:buClr>
                <a:schemeClr val="lt1"/>
              </a:buClr>
              <a:buSzPts val="10000"/>
              <a:buNone/>
              <a:defRPr sz="10000">
                <a:solidFill>
                  <a:schemeClr val="lt1"/>
                </a:solidFill>
              </a:defRPr>
            </a:lvl7pPr>
            <a:lvl8pPr lvl="7">
              <a:spcBef>
                <a:spcPts val="0"/>
              </a:spcBef>
              <a:spcAft>
                <a:spcPts val="0"/>
              </a:spcAft>
              <a:buClr>
                <a:schemeClr val="lt1"/>
              </a:buClr>
              <a:buSzPts val="10000"/>
              <a:buNone/>
              <a:defRPr sz="10000">
                <a:solidFill>
                  <a:schemeClr val="lt1"/>
                </a:solidFill>
              </a:defRPr>
            </a:lvl8pPr>
            <a:lvl9pPr lvl="8">
              <a:spcBef>
                <a:spcPts val="0"/>
              </a:spcBef>
              <a:spcAft>
                <a:spcPts val="0"/>
              </a:spcAft>
              <a:buClr>
                <a:schemeClr val="lt1"/>
              </a:buClr>
              <a:buSzPts val="10000"/>
              <a:buNone/>
              <a:defRPr sz="10000">
                <a:solidFill>
                  <a:schemeClr val="lt1"/>
                </a:solidFill>
              </a:defRPr>
            </a:lvl9pPr>
          </a:lstStyle>
          <a:p>
            <a:r>
              <a:t>xx%</a:t>
            </a:r>
          </a:p>
        </p:txBody>
      </p:sp>
      <p:sp>
        <p:nvSpPr>
          <p:cNvPr id="56" name="Google Shape;56;p11"/>
          <p:cNvSpPr txBox="1"/>
          <p:nvPr>
            <p:ph idx="1" type="body"/>
          </p:nvPr>
        </p:nvSpPr>
        <p:spPr>
          <a:xfrm>
            <a:off x="311700" y="2121425"/>
            <a:ext cx="5334900" cy="9426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Clr>
                <a:schemeClr val="accent2"/>
              </a:buClr>
              <a:buSzPts val="1300"/>
              <a:buChar char="●"/>
              <a:defRPr>
                <a:solidFill>
                  <a:schemeClr val="accent2"/>
                </a:solidFill>
              </a:defRPr>
            </a:lvl1pPr>
            <a:lvl2pPr indent="-298450" lvl="1" marL="914400">
              <a:spcBef>
                <a:spcPts val="0"/>
              </a:spcBef>
              <a:spcAft>
                <a:spcPts val="0"/>
              </a:spcAft>
              <a:buClr>
                <a:schemeClr val="accent2"/>
              </a:buClr>
              <a:buSzPts val="1100"/>
              <a:buChar char="○"/>
              <a:defRPr>
                <a:solidFill>
                  <a:schemeClr val="accent2"/>
                </a:solidFill>
              </a:defRPr>
            </a:lvl2pPr>
            <a:lvl3pPr indent="-298450" lvl="2" marL="1371600">
              <a:spcBef>
                <a:spcPts val="0"/>
              </a:spcBef>
              <a:spcAft>
                <a:spcPts val="0"/>
              </a:spcAft>
              <a:buClr>
                <a:schemeClr val="accent2"/>
              </a:buClr>
              <a:buSzPts val="1100"/>
              <a:buChar char="■"/>
              <a:defRPr>
                <a:solidFill>
                  <a:schemeClr val="accent2"/>
                </a:solidFill>
              </a:defRPr>
            </a:lvl3pPr>
            <a:lvl4pPr indent="-298450" lvl="3" marL="1828800">
              <a:spcBef>
                <a:spcPts val="0"/>
              </a:spcBef>
              <a:spcAft>
                <a:spcPts val="0"/>
              </a:spcAft>
              <a:buClr>
                <a:schemeClr val="accent2"/>
              </a:buClr>
              <a:buSzPts val="1100"/>
              <a:buChar char="●"/>
              <a:defRPr>
                <a:solidFill>
                  <a:schemeClr val="accent2"/>
                </a:solidFill>
              </a:defRPr>
            </a:lvl4pPr>
            <a:lvl5pPr indent="-298450" lvl="4" marL="2286000">
              <a:spcBef>
                <a:spcPts val="0"/>
              </a:spcBef>
              <a:spcAft>
                <a:spcPts val="0"/>
              </a:spcAft>
              <a:buClr>
                <a:schemeClr val="accent2"/>
              </a:buClr>
              <a:buSzPts val="1100"/>
              <a:buChar char="○"/>
              <a:defRPr>
                <a:solidFill>
                  <a:schemeClr val="accent2"/>
                </a:solidFill>
              </a:defRPr>
            </a:lvl5pPr>
            <a:lvl6pPr indent="-298450" lvl="5" marL="2743200">
              <a:spcBef>
                <a:spcPts val="0"/>
              </a:spcBef>
              <a:spcAft>
                <a:spcPts val="0"/>
              </a:spcAft>
              <a:buClr>
                <a:schemeClr val="accent2"/>
              </a:buClr>
              <a:buSzPts val="1100"/>
              <a:buChar char="■"/>
              <a:defRPr>
                <a:solidFill>
                  <a:schemeClr val="accent2"/>
                </a:solidFill>
              </a:defRPr>
            </a:lvl6pPr>
            <a:lvl7pPr indent="-298450" lvl="6" marL="3200400">
              <a:spcBef>
                <a:spcPts val="0"/>
              </a:spcBef>
              <a:spcAft>
                <a:spcPts val="0"/>
              </a:spcAft>
              <a:buClr>
                <a:schemeClr val="accent2"/>
              </a:buClr>
              <a:buSzPts val="1100"/>
              <a:buChar char="●"/>
              <a:defRPr>
                <a:solidFill>
                  <a:schemeClr val="accent2"/>
                </a:solidFill>
              </a:defRPr>
            </a:lvl7pPr>
            <a:lvl8pPr indent="-298450" lvl="7" marL="3657600">
              <a:spcBef>
                <a:spcPts val="0"/>
              </a:spcBef>
              <a:spcAft>
                <a:spcPts val="0"/>
              </a:spcAft>
              <a:buClr>
                <a:schemeClr val="accent2"/>
              </a:buClr>
              <a:buSzPts val="1100"/>
              <a:buChar char="○"/>
              <a:defRPr>
                <a:solidFill>
                  <a:schemeClr val="accent2"/>
                </a:solidFill>
              </a:defRPr>
            </a:lvl8pPr>
            <a:lvl9pPr indent="-298450" lvl="8" marL="4114800">
              <a:spcBef>
                <a:spcPts val="0"/>
              </a:spcBef>
              <a:spcAft>
                <a:spcPts val="0"/>
              </a:spcAft>
              <a:buClr>
                <a:schemeClr val="accent2"/>
              </a:buClr>
              <a:buSzPts val="1100"/>
              <a:buChar char="■"/>
              <a:defRPr>
                <a:solidFill>
                  <a:schemeClr val="accent2"/>
                </a:solidFill>
              </a:defRPr>
            </a:lvl9pPr>
          </a:lstStyle>
          <a:p/>
        </p:txBody>
      </p:sp>
      <p:sp>
        <p:nvSpPr>
          <p:cNvPr id="57" name="Google Shape;5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8" name="Shape 58"/>
        <p:cNvGrpSpPr/>
        <p:nvPr/>
      </p:nvGrpSpPr>
      <p:grpSpPr>
        <a:xfrm>
          <a:off x="0" y="0"/>
          <a:ext cx="0" cy="0"/>
          <a:chOff x="0" y="0"/>
          <a:chExt cx="0" cy="0"/>
        </a:xfrm>
      </p:grpSpPr>
      <p:sp>
        <p:nvSpPr>
          <p:cNvPr id="59" name="Google Shape;5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paradigm">
    <p:bg>
      <p:bgPr>
        <a:solidFill>
          <a:srgbClr val="990000"/>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1pPr>
            <a:lvl2pPr lvl="1">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2pPr>
            <a:lvl3pPr lvl="2">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3pPr>
            <a:lvl4pPr lvl="3">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4pPr>
            <a:lvl5pPr lvl="4">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5pPr>
            <a:lvl6pPr lvl="5">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6pPr>
            <a:lvl7pPr lvl="6">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7pPr>
            <a:lvl8pPr lvl="7">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8pPr>
            <a:lvl9pPr lvl="8">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11150" lvl="0" marL="457200">
              <a:lnSpc>
                <a:spcPct val="115000"/>
              </a:lnSpc>
              <a:spcBef>
                <a:spcPts val="0"/>
              </a:spcBef>
              <a:spcAft>
                <a:spcPts val="0"/>
              </a:spcAft>
              <a:buClr>
                <a:schemeClr val="dk2"/>
              </a:buClr>
              <a:buSzPts val="1300"/>
              <a:buFont typeface="Roboto"/>
              <a:buChar char="●"/>
              <a:defRPr sz="1300">
                <a:solidFill>
                  <a:schemeClr val="dk2"/>
                </a:solidFill>
                <a:latin typeface="Roboto"/>
                <a:ea typeface="Roboto"/>
                <a:cs typeface="Roboto"/>
                <a:sym typeface="Roboto"/>
              </a:defRPr>
            </a:lvl1pPr>
            <a:lvl2pPr indent="-298450" lvl="1" marL="9144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2pPr>
            <a:lvl3pPr indent="-298450" lvl="2" marL="13716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3pPr>
            <a:lvl4pPr indent="-298450" lvl="3" marL="18288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4pPr>
            <a:lvl5pPr indent="-298450" lvl="4" marL="22860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5pPr>
            <a:lvl6pPr indent="-298450" lvl="5" marL="27432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6pPr>
            <a:lvl7pPr indent="-298450" lvl="6" marL="32004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7pPr>
            <a:lvl8pPr indent="-298450" lvl="7" marL="36576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8pPr>
            <a:lvl9pPr indent="-298450" lvl="8" marL="41148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latin typeface="Roboto"/>
                <a:ea typeface="Roboto"/>
                <a:cs typeface="Roboto"/>
                <a:sym typeface="Roboto"/>
              </a:defRPr>
            </a:lvl1pPr>
            <a:lvl2pPr lvl="1" algn="r">
              <a:buNone/>
              <a:defRPr sz="1000">
                <a:solidFill>
                  <a:schemeClr val="dk2"/>
                </a:solidFill>
                <a:latin typeface="Roboto"/>
                <a:ea typeface="Roboto"/>
                <a:cs typeface="Roboto"/>
                <a:sym typeface="Roboto"/>
              </a:defRPr>
            </a:lvl2pPr>
            <a:lvl3pPr lvl="2" algn="r">
              <a:buNone/>
              <a:defRPr sz="1000">
                <a:solidFill>
                  <a:schemeClr val="dk2"/>
                </a:solidFill>
                <a:latin typeface="Roboto"/>
                <a:ea typeface="Roboto"/>
                <a:cs typeface="Roboto"/>
                <a:sym typeface="Roboto"/>
              </a:defRPr>
            </a:lvl3pPr>
            <a:lvl4pPr lvl="3" algn="r">
              <a:buNone/>
              <a:defRPr sz="1000">
                <a:solidFill>
                  <a:schemeClr val="dk2"/>
                </a:solidFill>
                <a:latin typeface="Roboto"/>
                <a:ea typeface="Roboto"/>
                <a:cs typeface="Roboto"/>
                <a:sym typeface="Roboto"/>
              </a:defRPr>
            </a:lvl4pPr>
            <a:lvl5pPr lvl="4" algn="r">
              <a:buNone/>
              <a:defRPr sz="1000">
                <a:solidFill>
                  <a:schemeClr val="dk2"/>
                </a:solidFill>
                <a:latin typeface="Roboto"/>
                <a:ea typeface="Roboto"/>
                <a:cs typeface="Roboto"/>
                <a:sym typeface="Roboto"/>
              </a:defRPr>
            </a:lvl5pPr>
            <a:lvl6pPr lvl="5" algn="r">
              <a:buNone/>
              <a:defRPr sz="1000">
                <a:solidFill>
                  <a:schemeClr val="dk2"/>
                </a:solidFill>
                <a:latin typeface="Roboto"/>
                <a:ea typeface="Roboto"/>
                <a:cs typeface="Roboto"/>
                <a:sym typeface="Roboto"/>
              </a:defRPr>
            </a:lvl6pPr>
            <a:lvl7pPr lvl="6" algn="r">
              <a:buNone/>
              <a:defRPr sz="1000">
                <a:solidFill>
                  <a:schemeClr val="dk2"/>
                </a:solidFill>
                <a:latin typeface="Roboto"/>
                <a:ea typeface="Roboto"/>
                <a:cs typeface="Roboto"/>
                <a:sym typeface="Roboto"/>
              </a:defRPr>
            </a:lvl7pPr>
            <a:lvl8pPr lvl="7" algn="r">
              <a:buNone/>
              <a:defRPr sz="1000">
                <a:solidFill>
                  <a:schemeClr val="dk2"/>
                </a:solidFill>
                <a:latin typeface="Roboto"/>
                <a:ea typeface="Roboto"/>
                <a:cs typeface="Roboto"/>
                <a:sym typeface="Roboto"/>
              </a:defRPr>
            </a:lvl8pPr>
            <a:lvl9pPr lvl="8" algn="r">
              <a:buNone/>
              <a:defRPr sz="1000">
                <a:solidFill>
                  <a:schemeClr val="dk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8.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1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1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1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1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1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3.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 Id="rId3" Type="http://schemas.openxmlformats.org/officeDocument/2006/relationships/image" Target="../media/image1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image" Target="../media/image2.png"/><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image" Target="../media/image6.png"/><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 Id="rId3" Type="http://schemas.openxmlformats.org/officeDocument/2006/relationships/image" Target="../media/image9.png"/><Relationship Id="rId4" Type="http://schemas.openxmlformats.org/officeDocument/2006/relationships/image" Target="../media/image1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18.png"/><Relationship Id="rId4" Type="http://schemas.openxmlformats.org/officeDocument/2006/relationships/image" Target="../media/image1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 Id="rId3" Type="http://schemas.openxmlformats.org/officeDocument/2006/relationships/image" Target="../media/image12.png"/><Relationship Id="rId4" Type="http://schemas.openxmlformats.org/officeDocument/2006/relationships/image" Target="../media/image1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 Id="rId3" Type="http://schemas.openxmlformats.org/officeDocument/2006/relationships/image" Target="../media/image36.png"/><Relationship Id="rId4" Type="http://schemas.openxmlformats.org/officeDocument/2006/relationships/image" Target="../media/image3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 Id="rId3" Type="http://schemas.openxmlformats.org/officeDocument/2006/relationships/image" Target="../media/image15.png"/><Relationship Id="rId4" Type="http://schemas.openxmlformats.org/officeDocument/2006/relationships/image" Target="../media/image2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 Id="rId3" Type="http://schemas.openxmlformats.org/officeDocument/2006/relationships/image" Target="../media/image1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 Id="rId3" Type="http://schemas.openxmlformats.org/officeDocument/2006/relationships/image" Target="../media/image16.jpg"/><Relationship Id="rId4" Type="http://schemas.openxmlformats.org/officeDocument/2006/relationships/image" Target="../media/image3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 Id="rId3" Type="http://schemas.openxmlformats.org/officeDocument/2006/relationships/image" Target="../media/image1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8.xml"/><Relationship Id="rId3" Type="http://schemas.openxmlformats.org/officeDocument/2006/relationships/image" Target="../media/image20.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xml"/><Relationship Id="rId3" Type="http://schemas.openxmlformats.org/officeDocument/2006/relationships/image" Target="../media/image1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0.xml"/><Relationship Id="rId3" Type="http://schemas.openxmlformats.org/officeDocument/2006/relationships/image" Target="../media/image3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1.xml"/><Relationship Id="rId3" Type="http://schemas.openxmlformats.org/officeDocument/2006/relationships/image" Target="../media/image2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2.xml"/><Relationship Id="rId3" Type="http://schemas.openxmlformats.org/officeDocument/2006/relationships/image" Target="../media/image38.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3.xml"/><Relationship Id="rId3" Type="http://schemas.openxmlformats.org/officeDocument/2006/relationships/image" Target="../media/image21.jpg"/><Relationship Id="rId4" Type="http://schemas.openxmlformats.org/officeDocument/2006/relationships/image" Target="../media/image24.jpg"/><Relationship Id="rId5" Type="http://schemas.openxmlformats.org/officeDocument/2006/relationships/image" Target="../media/image26.png"/><Relationship Id="rId6" Type="http://schemas.openxmlformats.org/officeDocument/2006/relationships/image" Target="../media/image25.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4.xml"/><Relationship Id="rId3" Type="http://schemas.openxmlformats.org/officeDocument/2006/relationships/image" Target="../media/image27.png"/><Relationship Id="rId4" Type="http://schemas.openxmlformats.org/officeDocument/2006/relationships/image" Target="../media/image33.png"/><Relationship Id="rId5" Type="http://schemas.openxmlformats.org/officeDocument/2006/relationships/image" Target="../media/image28.png"/><Relationship Id="rId6" Type="http://schemas.openxmlformats.org/officeDocument/2006/relationships/image" Target="../media/image29.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5.xml"/><Relationship Id="rId3" Type="http://schemas.openxmlformats.org/officeDocument/2006/relationships/image" Target="../media/image31.png"/><Relationship Id="rId4" Type="http://schemas.openxmlformats.org/officeDocument/2006/relationships/image" Target="../media/image34.png"/><Relationship Id="rId5" Type="http://schemas.openxmlformats.org/officeDocument/2006/relationships/image" Target="../media/image32.png"/><Relationship Id="rId6" Type="http://schemas.openxmlformats.org/officeDocument/2006/relationships/image" Target="../media/image30.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6.xml"/><Relationship Id="rId3"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 name="Shape 63"/>
        <p:cNvGrpSpPr/>
        <p:nvPr/>
      </p:nvGrpSpPr>
      <p:grpSpPr>
        <a:xfrm>
          <a:off x="0" y="0"/>
          <a:ext cx="0" cy="0"/>
          <a:chOff x="0" y="0"/>
          <a:chExt cx="0" cy="0"/>
        </a:xfrm>
      </p:grpSpPr>
      <p:sp>
        <p:nvSpPr>
          <p:cNvPr id="64" name="Google Shape;64;p13"/>
          <p:cNvSpPr txBox="1"/>
          <p:nvPr>
            <p:ph type="ctrTitle"/>
          </p:nvPr>
        </p:nvSpPr>
        <p:spPr>
          <a:xfrm>
            <a:off x="3167033" y="1133775"/>
            <a:ext cx="8520600" cy="2052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Eternal Works </a:t>
            </a:r>
            <a:endParaRPr/>
          </a:p>
          <a:p>
            <a:pPr indent="0" lvl="0" marL="0" rtl="0" algn="l">
              <a:spcBef>
                <a:spcPts val="0"/>
              </a:spcBef>
              <a:spcAft>
                <a:spcPts val="0"/>
              </a:spcAft>
              <a:buNone/>
            </a:pPr>
            <a:r>
              <a:rPr lang="en"/>
              <a:t>Social Media Plan</a:t>
            </a:r>
            <a:endParaRPr/>
          </a:p>
        </p:txBody>
      </p:sp>
      <p:pic>
        <p:nvPicPr>
          <p:cNvPr id="65" name="Google Shape;65;p13"/>
          <p:cNvPicPr preferRelativeResize="0"/>
          <p:nvPr/>
        </p:nvPicPr>
        <p:blipFill>
          <a:blip r:embed="rId3">
            <a:alphaModFix/>
          </a:blip>
          <a:stretch>
            <a:fillRect/>
          </a:stretch>
        </p:blipFill>
        <p:spPr>
          <a:xfrm>
            <a:off x="311975" y="538375"/>
            <a:ext cx="2952750" cy="2952750"/>
          </a:xfrm>
          <a:prstGeom prst="rect">
            <a:avLst/>
          </a:prstGeom>
          <a:noFill/>
          <a:ln>
            <a:noFill/>
          </a:ln>
        </p:spPr>
      </p:pic>
      <p:pic>
        <p:nvPicPr>
          <p:cNvPr id="66" name="Google Shape;66;p13"/>
          <p:cNvPicPr preferRelativeResize="0"/>
          <p:nvPr/>
        </p:nvPicPr>
        <p:blipFill>
          <a:blip r:embed="rId4">
            <a:alphaModFix/>
          </a:blip>
          <a:stretch>
            <a:fillRect/>
          </a:stretch>
        </p:blipFill>
        <p:spPr>
          <a:xfrm>
            <a:off x="4390175" y="-1406525"/>
            <a:ext cx="4886274" cy="45929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14"/>
          <p:cNvSpPr txBox="1"/>
          <p:nvPr>
            <p:ph type="title"/>
          </p:nvPr>
        </p:nvSpPr>
        <p:spPr>
          <a:xfrm>
            <a:off x="311725" y="500925"/>
            <a:ext cx="3706500" cy="2508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Agenda</a:t>
            </a:r>
            <a:endParaRPr/>
          </a:p>
        </p:txBody>
      </p:sp>
      <p:sp>
        <p:nvSpPr>
          <p:cNvPr id="72" name="Google Shape;72;p14"/>
          <p:cNvSpPr txBox="1"/>
          <p:nvPr>
            <p:ph idx="1" type="body"/>
          </p:nvPr>
        </p:nvSpPr>
        <p:spPr>
          <a:xfrm>
            <a:off x="4701100" y="665525"/>
            <a:ext cx="4166400" cy="4098600"/>
          </a:xfrm>
          <a:prstGeom prst="rect">
            <a:avLst/>
          </a:prstGeom>
        </p:spPr>
        <p:txBody>
          <a:bodyPr anchorCtr="0" anchor="t" bIns="91425" lIns="91425" spcFirstLastPara="1" rIns="91425" wrap="square" tIns="91425">
            <a:normAutofit/>
          </a:bodyPr>
          <a:lstStyle/>
          <a:p>
            <a:pPr indent="-362465" lvl="0" marL="457200" rtl="0" algn="l">
              <a:lnSpc>
                <a:spcPct val="150000"/>
              </a:lnSpc>
              <a:spcBef>
                <a:spcPts val="0"/>
              </a:spcBef>
              <a:spcAft>
                <a:spcPts val="0"/>
              </a:spcAft>
              <a:buClr>
                <a:srgbClr val="221E1F"/>
              </a:buClr>
              <a:buSzPts val="2108"/>
              <a:buFont typeface="Arial"/>
              <a:buChar char="●"/>
            </a:pPr>
            <a:r>
              <a:rPr lang="en" sz="2108">
                <a:solidFill>
                  <a:srgbClr val="221E1F"/>
                </a:solidFill>
                <a:latin typeface="Arial"/>
                <a:ea typeface="Arial"/>
                <a:cs typeface="Arial"/>
                <a:sym typeface="Arial"/>
              </a:rPr>
              <a:t>Executive Summary</a:t>
            </a:r>
            <a:endParaRPr sz="2108">
              <a:solidFill>
                <a:srgbClr val="221E1F"/>
              </a:solidFill>
              <a:latin typeface="Arial"/>
              <a:ea typeface="Arial"/>
              <a:cs typeface="Arial"/>
              <a:sym typeface="Arial"/>
            </a:endParaRPr>
          </a:p>
          <a:p>
            <a:pPr indent="-362465" lvl="0" marL="457200" rtl="0" algn="l">
              <a:lnSpc>
                <a:spcPct val="150000"/>
              </a:lnSpc>
              <a:spcBef>
                <a:spcPts val="0"/>
              </a:spcBef>
              <a:spcAft>
                <a:spcPts val="0"/>
              </a:spcAft>
              <a:buClr>
                <a:srgbClr val="221E1F"/>
              </a:buClr>
              <a:buSzPts val="2108"/>
              <a:buFont typeface="Arial"/>
              <a:buChar char="●"/>
            </a:pPr>
            <a:r>
              <a:rPr lang="en" sz="2108">
                <a:solidFill>
                  <a:srgbClr val="221E1F"/>
                </a:solidFill>
                <a:latin typeface="Arial"/>
                <a:ea typeface="Arial"/>
                <a:cs typeface="Arial"/>
                <a:sym typeface="Arial"/>
              </a:rPr>
              <a:t>Positioning </a:t>
            </a:r>
            <a:r>
              <a:rPr lang="en" sz="2108">
                <a:solidFill>
                  <a:srgbClr val="221E1F"/>
                </a:solidFill>
                <a:latin typeface="Arial"/>
                <a:ea typeface="Arial"/>
                <a:cs typeface="Arial"/>
                <a:sym typeface="Arial"/>
              </a:rPr>
              <a:t>Statement</a:t>
            </a:r>
            <a:r>
              <a:rPr lang="en" sz="2108">
                <a:solidFill>
                  <a:srgbClr val="221E1F"/>
                </a:solidFill>
                <a:latin typeface="Arial"/>
                <a:ea typeface="Arial"/>
                <a:cs typeface="Arial"/>
                <a:sym typeface="Arial"/>
              </a:rPr>
              <a:t> </a:t>
            </a:r>
            <a:endParaRPr sz="2108">
              <a:solidFill>
                <a:srgbClr val="221E1F"/>
              </a:solidFill>
              <a:latin typeface="Arial"/>
              <a:ea typeface="Arial"/>
              <a:cs typeface="Arial"/>
              <a:sym typeface="Arial"/>
            </a:endParaRPr>
          </a:p>
          <a:p>
            <a:pPr indent="-362465" lvl="0" marL="457200" rtl="0" algn="l">
              <a:lnSpc>
                <a:spcPct val="150000"/>
              </a:lnSpc>
              <a:spcBef>
                <a:spcPts val="0"/>
              </a:spcBef>
              <a:spcAft>
                <a:spcPts val="0"/>
              </a:spcAft>
              <a:buClr>
                <a:srgbClr val="221E1F"/>
              </a:buClr>
              <a:buSzPts val="2108"/>
              <a:buFont typeface="Arial"/>
              <a:buChar char="●"/>
            </a:pPr>
            <a:r>
              <a:rPr lang="en" sz="2108">
                <a:solidFill>
                  <a:srgbClr val="221E1F"/>
                </a:solidFill>
                <a:latin typeface="Arial"/>
                <a:ea typeface="Arial"/>
                <a:cs typeface="Arial"/>
                <a:sym typeface="Arial"/>
              </a:rPr>
              <a:t>Brand Work</a:t>
            </a:r>
            <a:endParaRPr sz="2108">
              <a:solidFill>
                <a:srgbClr val="221E1F"/>
              </a:solidFill>
              <a:latin typeface="Arial"/>
              <a:ea typeface="Arial"/>
              <a:cs typeface="Arial"/>
              <a:sym typeface="Arial"/>
            </a:endParaRPr>
          </a:p>
          <a:p>
            <a:pPr indent="-362465" lvl="0" marL="457200" rtl="0" algn="l">
              <a:lnSpc>
                <a:spcPct val="150000"/>
              </a:lnSpc>
              <a:spcBef>
                <a:spcPts val="0"/>
              </a:spcBef>
              <a:spcAft>
                <a:spcPts val="0"/>
              </a:spcAft>
              <a:buClr>
                <a:srgbClr val="221E1F"/>
              </a:buClr>
              <a:buSzPts val="2108"/>
              <a:buFont typeface="Arial"/>
              <a:buChar char="●"/>
            </a:pPr>
            <a:r>
              <a:rPr lang="en" sz="2108">
                <a:solidFill>
                  <a:srgbClr val="221E1F"/>
                </a:solidFill>
                <a:latin typeface="Arial"/>
                <a:ea typeface="Arial"/>
                <a:cs typeface="Arial"/>
                <a:sym typeface="Arial"/>
              </a:rPr>
              <a:t>Process and Findings</a:t>
            </a:r>
            <a:endParaRPr sz="2108">
              <a:solidFill>
                <a:srgbClr val="221E1F"/>
              </a:solidFill>
              <a:latin typeface="Arial"/>
              <a:ea typeface="Arial"/>
              <a:cs typeface="Arial"/>
              <a:sym typeface="Arial"/>
            </a:endParaRPr>
          </a:p>
          <a:p>
            <a:pPr indent="-362465" lvl="0" marL="457200" rtl="0" algn="l">
              <a:lnSpc>
                <a:spcPct val="150000"/>
              </a:lnSpc>
              <a:spcBef>
                <a:spcPts val="0"/>
              </a:spcBef>
              <a:spcAft>
                <a:spcPts val="0"/>
              </a:spcAft>
              <a:buClr>
                <a:srgbClr val="221E1F"/>
              </a:buClr>
              <a:buSzPts val="2108"/>
              <a:buFont typeface="Arial"/>
              <a:buChar char="●"/>
            </a:pPr>
            <a:r>
              <a:rPr lang="en" sz="2108">
                <a:solidFill>
                  <a:srgbClr val="221E1F"/>
                </a:solidFill>
                <a:latin typeface="Arial"/>
                <a:ea typeface="Arial"/>
                <a:cs typeface="Arial"/>
                <a:sym typeface="Arial"/>
              </a:rPr>
              <a:t>Sample Content</a:t>
            </a:r>
            <a:endParaRPr sz="2108">
              <a:solidFill>
                <a:srgbClr val="221E1F"/>
              </a:solidFill>
              <a:latin typeface="Arial"/>
              <a:ea typeface="Arial"/>
              <a:cs typeface="Arial"/>
              <a:sym typeface="Arial"/>
            </a:endParaRPr>
          </a:p>
          <a:p>
            <a:pPr indent="-362465" lvl="0" marL="457200" rtl="0" algn="l">
              <a:lnSpc>
                <a:spcPct val="150000"/>
              </a:lnSpc>
              <a:spcBef>
                <a:spcPts val="0"/>
              </a:spcBef>
              <a:spcAft>
                <a:spcPts val="0"/>
              </a:spcAft>
              <a:buClr>
                <a:srgbClr val="221E1F"/>
              </a:buClr>
              <a:buSzPts val="2108"/>
              <a:buFont typeface="Arial"/>
              <a:buChar char="●"/>
            </a:pPr>
            <a:r>
              <a:rPr lang="en" sz="2108">
                <a:solidFill>
                  <a:srgbClr val="221E1F"/>
                </a:solidFill>
                <a:latin typeface="Arial"/>
                <a:ea typeface="Arial"/>
                <a:cs typeface="Arial"/>
                <a:sym typeface="Arial"/>
              </a:rPr>
              <a:t>Content Calendar &amp; Budget</a:t>
            </a:r>
            <a:endParaRPr sz="2108">
              <a:solidFill>
                <a:srgbClr val="221E1F"/>
              </a:solidFill>
              <a:latin typeface="Arial"/>
              <a:ea typeface="Arial"/>
              <a:cs typeface="Arial"/>
              <a:sym typeface="Arial"/>
            </a:endParaRPr>
          </a:p>
          <a:p>
            <a:pPr indent="-362465" lvl="0" marL="457200" rtl="0" algn="l">
              <a:lnSpc>
                <a:spcPct val="150000"/>
              </a:lnSpc>
              <a:spcBef>
                <a:spcPts val="0"/>
              </a:spcBef>
              <a:spcAft>
                <a:spcPts val="0"/>
              </a:spcAft>
              <a:buClr>
                <a:srgbClr val="221E1F"/>
              </a:buClr>
              <a:buSzPts val="2108"/>
              <a:buFont typeface="Arial"/>
              <a:buChar char="●"/>
            </a:pPr>
            <a:r>
              <a:rPr lang="en" sz="2108">
                <a:solidFill>
                  <a:srgbClr val="221E1F"/>
                </a:solidFill>
                <a:latin typeface="Arial"/>
                <a:ea typeface="Arial"/>
                <a:cs typeface="Arial"/>
                <a:sym typeface="Arial"/>
              </a:rPr>
              <a:t>Recommendations</a:t>
            </a:r>
            <a:r>
              <a:rPr lang="en" sz="2108">
                <a:solidFill>
                  <a:srgbClr val="221E1F"/>
                </a:solidFill>
                <a:latin typeface="Arial"/>
                <a:ea typeface="Arial"/>
                <a:cs typeface="Arial"/>
                <a:sym typeface="Arial"/>
              </a:rPr>
              <a:t> </a:t>
            </a:r>
            <a:endParaRPr sz="2108">
              <a:solidFill>
                <a:srgbClr val="221E1F"/>
              </a:solidFill>
              <a:latin typeface="Arial"/>
              <a:ea typeface="Arial"/>
              <a:cs typeface="Arial"/>
              <a:sym typeface="Arial"/>
            </a:endParaRPr>
          </a:p>
        </p:txBody>
      </p:sp>
      <p:pic>
        <p:nvPicPr>
          <p:cNvPr id="73" name="Google Shape;73;p14"/>
          <p:cNvPicPr preferRelativeResize="0"/>
          <p:nvPr/>
        </p:nvPicPr>
        <p:blipFill>
          <a:blip r:embed="rId3">
            <a:alphaModFix/>
          </a:blip>
          <a:stretch>
            <a:fillRect/>
          </a:stretch>
        </p:blipFill>
        <p:spPr>
          <a:xfrm>
            <a:off x="-354401" y="253850"/>
            <a:ext cx="4703875" cy="47808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sp>
        <p:nvSpPr>
          <p:cNvPr id="78" name="Google Shape;78;p15"/>
          <p:cNvSpPr txBox="1"/>
          <p:nvPr>
            <p:ph type="title"/>
          </p:nvPr>
        </p:nvSpPr>
        <p:spPr>
          <a:xfrm>
            <a:off x="311675" y="798600"/>
            <a:ext cx="6247800" cy="3546300"/>
          </a:xfrm>
          <a:prstGeom prst="rect">
            <a:avLst/>
          </a:prstGeom>
          <a:ln cap="flat" cmpd="sng" w="9525">
            <a:solidFill>
              <a:schemeClr val="lt1"/>
            </a:solidFill>
            <a:prstDash val="solid"/>
            <a:round/>
            <a:headEnd len="sm" w="sm" type="none"/>
            <a:tailEnd len="sm" w="sm" type="none"/>
          </a:ln>
        </p:spPr>
        <p:txBody>
          <a:bodyPr anchorCtr="0" anchor="ctr" bIns="91425" lIns="91425" spcFirstLastPara="1" rIns="91425" wrap="square" tIns="91425">
            <a:normAutofit/>
          </a:bodyPr>
          <a:lstStyle/>
          <a:p>
            <a:pPr indent="0" lvl="0" marL="0" rtl="0" algn="l">
              <a:spcBef>
                <a:spcPts val="0"/>
              </a:spcBef>
              <a:spcAft>
                <a:spcPts val="0"/>
              </a:spcAft>
              <a:buNone/>
            </a:pPr>
            <a:r>
              <a:rPr lang="en">
                <a:solidFill>
                  <a:schemeClr val="lt1"/>
                </a:solidFill>
              </a:rPr>
              <a:t>Executive Summary</a:t>
            </a:r>
            <a:endParaRPr>
              <a:solidFill>
                <a:schemeClr val="lt1"/>
              </a:solidFill>
            </a:endParaRPr>
          </a:p>
        </p:txBody>
      </p:sp>
      <p:pic>
        <p:nvPicPr>
          <p:cNvPr id="79" name="Google Shape;79;p15"/>
          <p:cNvPicPr preferRelativeResize="0"/>
          <p:nvPr/>
        </p:nvPicPr>
        <p:blipFill>
          <a:blip r:embed="rId3">
            <a:alphaModFix/>
          </a:blip>
          <a:stretch>
            <a:fillRect/>
          </a:stretch>
        </p:blipFill>
        <p:spPr>
          <a:xfrm>
            <a:off x="959975" y="1682900"/>
            <a:ext cx="8290701" cy="550849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6"/>
          <p:cNvSpPr txBox="1"/>
          <p:nvPr>
            <p:ph type="title"/>
          </p:nvPr>
        </p:nvSpPr>
        <p:spPr>
          <a:xfrm>
            <a:off x="746850" y="399975"/>
            <a:ext cx="8520600" cy="623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400">
                <a:latin typeface="Arial"/>
                <a:ea typeface="Arial"/>
                <a:cs typeface="Arial"/>
                <a:sym typeface="Arial"/>
              </a:rPr>
              <a:t>Positioning</a:t>
            </a:r>
            <a:r>
              <a:rPr lang="en" sz="3400">
                <a:latin typeface="Arial"/>
                <a:ea typeface="Arial"/>
                <a:cs typeface="Arial"/>
                <a:sym typeface="Arial"/>
              </a:rPr>
              <a:t> Statement </a:t>
            </a:r>
            <a:endParaRPr sz="3400">
              <a:latin typeface="Arial"/>
              <a:ea typeface="Arial"/>
              <a:cs typeface="Arial"/>
              <a:sym typeface="Arial"/>
            </a:endParaRPr>
          </a:p>
        </p:txBody>
      </p:sp>
      <p:sp>
        <p:nvSpPr>
          <p:cNvPr id="85" name="Google Shape;85;p16"/>
          <p:cNvSpPr txBox="1"/>
          <p:nvPr/>
        </p:nvSpPr>
        <p:spPr>
          <a:xfrm>
            <a:off x="746850" y="1957975"/>
            <a:ext cx="7872300" cy="23628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sz="1700">
                <a:latin typeface="Times New Roman"/>
                <a:ea typeface="Times New Roman"/>
                <a:cs typeface="Times New Roman"/>
                <a:sym typeface="Times New Roman"/>
              </a:rPr>
              <a:t>Eternal Works is a Virginia Beach-based growth agency that provides user-centric, data-driven solutions. This company serves small and medium-sized businesses that are driven by growth and supporting their marketing, sales, and services teams. They are a HubSpot Gold Certified Solutions Partner. Eternal Works' primary focus is to design sites that attract more visitors, generate more leads, and helps to close sales faster.</a:t>
            </a:r>
            <a:endParaRPr sz="1700">
              <a:latin typeface="Times New Roman"/>
              <a:ea typeface="Times New Roman"/>
              <a:cs typeface="Times New Roman"/>
              <a:sym typeface="Times New Roman"/>
            </a:endParaRPr>
          </a:p>
          <a:p>
            <a:pPr indent="0" lvl="0" marL="0" rtl="0" algn="l">
              <a:spcBef>
                <a:spcPts val="0"/>
              </a:spcBef>
              <a:spcAft>
                <a:spcPts val="0"/>
              </a:spcAft>
              <a:buNone/>
            </a:pPr>
            <a:r>
              <a:t/>
            </a:r>
            <a:endParaRPr>
              <a:latin typeface="Roboto"/>
              <a:ea typeface="Roboto"/>
              <a:cs typeface="Roboto"/>
              <a:sym typeface="Roboto"/>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7"/>
          <p:cNvSpPr txBox="1"/>
          <p:nvPr>
            <p:ph type="title"/>
          </p:nvPr>
        </p:nvSpPr>
        <p:spPr>
          <a:xfrm>
            <a:off x="311675" y="798600"/>
            <a:ext cx="6247800" cy="3546300"/>
          </a:xfrm>
          <a:prstGeom prst="rect">
            <a:avLst/>
          </a:prstGeom>
          <a:ln cap="flat" cmpd="sng" w="9525">
            <a:solidFill>
              <a:schemeClr val="lt1"/>
            </a:solidFill>
            <a:prstDash val="solid"/>
            <a:round/>
            <a:headEnd len="sm" w="sm" type="none"/>
            <a:tailEnd len="sm" w="sm" type="none"/>
          </a:ln>
        </p:spPr>
        <p:txBody>
          <a:bodyPr anchorCtr="0" anchor="ctr" bIns="91425" lIns="91425" spcFirstLastPara="1" rIns="91425" wrap="square" tIns="91425">
            <a:normAutofit/>
          </a:bodyPr>
          <a:lstStyle/>
          <a:p>
            <a:pPr indent="0" lvl="0" marL="0" rtl="0" algn="l">
              <a:spcBef>
                <a:spcPts val="0"/>
              </a:spcBef>
              <a:spcAft>
                <a:spcPts val="0"/>
              </a:spcAft>
              <a:buNone/>
            </a:pPr>
            <a:r>
              <a:rPr lang="en">
                <a:solidFill>
                  <a:schemeClr val="lt1"/>
                </a:solidFill>
              </a:rPr>
              <a:t>Brand Work</a:t>
            </a:r>
            <a:endParaRPr>
              <a:solidFill>
                <a:schemeClr val="lt1"/>
              </a:solidFill>
            </a:endParaRPr>
          </a:p>
        </p:txBody>
      </p:sp>
      <p:pic>
        <p:nvPicPr>
          <p:cNvPr id="91" name="Google Shape;91;p17"/>
          <p:cNvPicPr preferRelativeResize="0"/>
          <p:nvPr/>
        </p:nvPicPr>
        <p:blipFill>
          <a:blip r:embed="rId3">
            <a:alphaModFix/>
          </a:blip>
          <a:stretch>
            <a:fillRect/>
          </a:stretch>
        </p:blipFill>
        <p:spPr>
          <a:xfrm>
            <a:off x="959975" y="1682900"/>
            <a:ext cx="8290701" cy="550849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18"/>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Brand Statement</a:t>
            </a:r>
            <a:endParaRPr/>
          </a:p>
        </p:txBody>
      </p:sp>
      <p:sp>
        <p:nvSpPr>
          <p:cNvPr id="97" name="Google Shape;97;p18"/>
          <p:cNvSpPr txBox="1"/>
          <p:nvPr/>
        </p:nvSpPr>
        <p:spPr>
          <a:xfrm>
            <a:off x="746850" y="1917625"/>
            <a:ext cx="7791600" cy="19239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sz="2200">
                <a:latin typeface="Times New Roman"/>
                <a:ea typeface="Times New Roman"/>
                <a:cs typeface="Times New Roman"/>
                <a:sym typeface="Times New Roman"/>
              </a:rPr>
              <a:t>EW provides graphic design, branding and online marketing to successful customers in a fun environment with a genuine voice helping them feel confident and have increased business!</a:t>
            </a:r>
            <a:endParaRPr sz="2100">
              <a:latin typeface="Times New Roman"/>
              <a:ea typeface="Times New Roman"/>
              <a:cs typeface="Times New Roman"/>
              <a:sym typeface="Times New Roman"/>
            </a:endParaRPr>
          </a:p>
          <a:p>
            <a:pPr indent="0" lvl="0" marL="0" rtl="0" algn="l">
              <a:spcBef>
                <a:spcPts val="0"/>
              </a:spcBef>
              <a:spcAft>
                <a:spcPts val="0"/>
              </a:spcAft>
              <a:buNone/>
            </a:pPr>
            <a:r>
              <a:t/>
            </a:r>
            <a:endParaRPr>
              <a:latin typeface="Roboto"/>
              <a:ea typeface="Roboto"/>
              <a:cs typeface="Roboto"/>
              <a:sym typeface="Roboto"/>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19"/>
          <p:cNvSpPr txBox="1"/>
          <p:nvPr>
            <p:ph type="title"/>
          </p:nvPr>
        </p:nvSpPr>
        <p:spPr>
          <a:xfrm>
            <a:off x="311675" y="798600"/>
            <a:ext cx="6247800" cy="35463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en" sz="3900">
                <a:solidFill>
                  <a:schemeClr val="lt1"/>
                </a:solidFill>
              </a:rPr>
              <a:t>Process</a:t>
            </a:r>
            <a:endParaRPr sz="4700"/>
          </a:p>
        </p:txBody>
      </p:sp>
      <p:pic>
        <p:nvPicPr>
          <p:cNvPr id="103" name="Google Shape;103;p19"/>
          <p:cNvPicPr preferRelativeResize="0"/>
          <p:nvPr/>
        </p:nvPicPr>
        <p:blipFill>
          <a:blip r:embed="rId3">
            <a:alphaModFix/>
          </a:blip>
          <a:stretch>
            <a:fillRect/>
          </a:stretch>
        </p:blipFill>
        <p:spPr>
          <a:xfrm>
            <a:off x="959975" y="1682900"/>
            <a:ext cx="8290701" cy="550849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20"/>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Process- Findings</a:t>
            </a:r>
            <a:endParaRPr/>
          </a:p>
        </p:txBody>
      </p:sp>
      <p:sp>
        <p:nvSpPr>
          <p:cNvPr id="109" name="Google Shape;109;p20"/>
          <p:cNvSpPr txBox="1"/>
          <p:nvPr/>
        </p:nvSpPr>
        <p:spPr>
          <a:xfrm>
            <a:off x="749175" y="1925225"/>
            <a:ext cx="7816200" cy="2016300"/>
          </a:xfrm>
          <a:prstGeom prst="rect">
            <a:avLst/>
          </a:prstGeom>
          <a:noFill/>
          <a:ln>
            <a:noFill/>
          </a:ln>
        </p:spPr>
        <p:txBody>
          <a:bodyPr anchorCtr="0" anchor="t" bIns="91425" lIns="91425" spcFirstLastPara="1" rIns="91425" wrap="square" tIns="91425">
            <a:spAutoFit/>
          </a:bodyPr>
          <a:lstStyle/>
          <a:p>
            <a:pPr indent="-317500" lvl="0" marL="457200" rtl="0" algn="l">
              <a:lnSpc>
                <a:spcPct val="150000"/>
              </a:lnSpc>
              <a:spcBef>
                <a:spcPts val="0"/>
              </a:spcBef>
              <a:spcAft>
                <a:spcPts val="0"/>
              </a:spcAft>
              <a:buSzPts val="1400"/>
              <a:buAutoNum type="arabicPeriod"/>
            </a:pPr>
            <a:r>
              <a:rPr lang="en"/>
              <a:t>L</a:t>
            </a:r>
            <a:r>
              <a:rPr lang="en"/>
              <a:t>ook over E-W’s website and social media platforms </a:t>
            </a:r>
            <a:endParaRPr/>
          </a:p>
          <a:p>
            <a:pPr indent="-317500" lvl="0" marL="457200" rtl="0" algn="l">
              <a:lnSpc>
                <a:spcPct val="150000"/>
              </a:lnSpc>
              <a:spcBef>
                <a:spcPts val="0"/>
              </a:spcBef>
              <a:spcAft>
                <a:spcPts val="0"/>
              </a:spcAft>
              <a:buSzPts val="1400"/>
              <a:buAutoNum type="arabicPeriod"/>
            </a:pPr>
            <a:r>
              <a:rPr lang="en"/>
              <a:t>Look into E-W’s current clients </a:t>
            </a:r>
            <a:endParaRPr/>
          </a:p>
          <a:p>
            <a:pPr indent="-317500" lvl="0" marL="457200" rtl="0" algn="l">
              <a:lnSpc>
                <a:spcPct val="150000"/>
              </a:lnSpc>
              <a:spcBef>
                <a:spcPts val="0"/>
              </a:spcBef>
              <a:spcAft>
                <a:spcPts val="0"/>
              </a:spcAft>
              <a:buSzPts val="1400"/>
              <a:buAutoNum type="arabicPeriod"/>
            </a:pPr>
            <a:r>
              <a:rPr lang="en"/>
              <a:t>Look into the competition </a:t>
            </a:r>
            <a:endParaRPr/>
          </a:p>
          <a:p>
            <a:pPr indent="-317500" lvl="0" marL="457200" rtl="0" algn="l">
              <a:lnSpc>
                <a:spcPct val="150000"/>
              </a:lnSpc>
              <a:spcBef>
                <a:spcPts val="0"/>
              </a:spcBef>
              <a:spcAft>
                <a:spcPts val="0"/>
              </a:spcAft>
              <a:buSzPts val="1400"/>
              <a:buAutoNum type="arabicPeriod"/>
            </a:pPr>
            <a:r>
              <a:rPr lang="en"/>
              <a:t>To take an inventory of the main keywords and phrases E-W uses throughout their site and current content. </a:t>
            </a:r>
            <a:endParaRPr/>
          </a:p>
          <a:p>
            <a:pPr indent="-317500" lvl="0" marL="457200" rtl="0" algn="l">
              <a:lnSpc>
                <a:spcPct val="150000"/>
              </a:lnSpc>
              <a:spcBef>
                <a:spcPts val="0"/>
              </a:spcBef>
              <a:spcAft>
                <a:spcPts val="0"/>
              </a:spcAft>
              <a:buSzPts val="1400"/>
              <a:buAutoNum type="arabicPeriod"/>
            </a:pPr>
            <a:r>
              <a:rPr lang="en"/>
              <a:t>We took to Instagram and Facebook to figure out the best hashtags to use.</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21"/>
          <p:cNvSpPr txBox="1"/>
          <p:nvPr>
            <p:ph type="title"/>
          </p:nvPr>
        </p:nvSpPr>
        <p:spPr>
          <a:xfrm>
            <a:off x="210800" y="218325"/>
            <a:ext cx="8520600" cy="62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Keywords and Hashtags</a:t>
            </a:r>
            <a:endParaRPr/>
          </a:p>
        </p:txBody>
      </p:sp>
      <p:graphicFrame>
        <p:nvGraphicFramePr>
          <p:cNvPr id="115" name="Google Shape;115;p21"/>
          <p:cNvGraphicFramePr/>
          <p:nvPr/>
        </p:nvGraphicFramePr>
        <p:xfrm>
          <a:off x="287000" y="1432825"/>
          <a:ext cx="3000000" cy="3000000"/>
        </p:xfrm>
        <a:graphic>
          <a:graphicData uri="http://schemas.openxmlformats.org/drawingml/2006/table">
            <a:tbl>
              <a:tblPr>
                <a:noFill/>
                <a:tableStyleId>{ED6C13E9-CB43-42DD-ABF8-C8363D3D0118}</a:tableStyleId>
              </a:tblPr>
              <a:tblGrid>
                <a:gridCol w="2130150"/>
                <a:gridCol w="2130150"/>
                <a:gridCol w="2130150"/>
                <a:gridCol w="2130150"/>
              </a:tblGrid>
              <a:tr h="361525">
                <a:tc>
                  <a:txBody>
                    <a:bodyPr/>
                    <a:lstStyle/>
                    <a:p>
                      <a:pPr indent="0" lvl="0" marL="0" rtl="0" algn="l">
                        <a:lnSpc>
                          <a:spcPct val="150000"/>
                        </a:lnSpc>
                        <a:spcBef>
                          <a:spcPts val="0"/>
                        </a:spcBef>
                        <a:spcAft>
                          <a:spcPts val="0"/>
                        </a:spcAft>
                        <a:buNone/>
                      </a:pPr>
                      <a:r>
                        <a:rPr b="1" lang="en" sz="1000"/>
                        <a:t>Keywords</a:t>
                      </a:r>
                      <a:endParaRPr b="1" sz="1000"/>
                    </a:p>
                  </a:txBody>
                  <a:tcPr marT="63500" marB="63500" marR="63500" marL="635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lnSpc>
                          <a:spcPct val="150000"/>
                        </a:lnSpc>
                        <a:spcBef>
                          <a:spcPts val="0"/>
                        </a:spcBef>
                        <a:spcAft>
                          <a:spcPts val="0"/>
                        </a:spcAft>
                        <a:buNone/>
                      </a:pPr>
                      <a:r>
                        <a:rPr b="1" lang="en" sz="1000"/>
                        <a:t>Popularity/month</a:t>
                      </a:r>
                      <a:endParaRPr b="1" sz="1000"/>
                    </a:p>
                  </a:txBody>
                  <a:tcPr marT="63500" marB="63500" marR="63500" marL="635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lnSpc>
                          <a:spcPct val="150000"/>
                        </a:lnSpc>
                        <a:spcBef>
                          <a:spcPts val="0"/>
                        </a:spcBef>
                        <a:spcAft>
                          <a:spcPts val="0"/>
                        </a:spcAft>
                        <a:buNone/>
                      </a:pPr>
                      <a:r>
                        <a:rPr b="1" lang="en" sz="1000"/>
                        <a:t>Hashtags</a:t>
                      </a:r>
                      <a:endParaRPr b="1" sz="1000"/>
                    </a:p>
                  </a:txBody>
                  <a:tcPr marT="63500" marB="63500" marR="63500" marL="635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lnSpc>
                          <a:spcPct val="150000"/>
                        </a:lnSpc>
                        <a:spcBef>
                          <a:spcPts val="0"/>
                        </a:spcBef>
                        <a:spcAft>
                          <a:spcPts val="0"/>
                        </a:spcAft>
                        <a:buNone/>
                      </a:pPr>
                      <a:r>
                        <a:rPr b="1" lang="en" sz="1000"/>
                        <a:t>Total Popularity</a:t>
                      </a:r>
                      <a:endParaRPr b="1" sz="1000"/>
                    </a:p>
                  </a:txBody>
                  <a:tcPr marT="63500" marB="63500" marR="63500" marL="635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61525">
                <a:tc>
                  <a:txBody>
                    <a:bodyPr/>
                    <a:lstStyle/>
                    <a:p>
                      <a:pPr indent="0" lvl="0" marL="0" rtl="0" algn="l">
                        <a:lnSpc>
                          <a:spcPct val="150000"/>
                        </a:lnSpc>
                        <a:spcBef>
                          <a:spcPts val="0"/>
                        </a:spcBef>
                        <a:spcAft>
                          <a:spcPts val="0"/>
                        </a:spcAft>
                        <a:buNone/>
                      </a:pPr>
                      <a:r>
                        <a:rPr lang="en" sz="1000"/>
                        <a:t>SEO Marketing</a:t>
                      </a:r>
                      <a:endParaRPr sz="1000"/>
                    </a:p>
                  </a:txBody>
                  <a:tcPr marT="63500" marB="63500" marR="63500" marL="635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lnSpc>
                          <a:spcPct val="150000"/>
                        </a:lnSpc>
                        <a:spcBef>
                          <a:spcPts val="0"/>
                        </a:spcBef>
                        <a:spcAft>
                          <a:spcPts val="0"/>
                        </a:spcAft>
                        <a:buNone/>
                      </a:pPr>
                      <a:r>
                        <a:rPr lang="en" sz="1000"/>
                        <a:t>757,936</a:t>
                      </a:r>
                      <a:endParaRPr sz="1000"/>
                    </a:p>
                  </a:txBody>
                  <a:tcPr marT="63500" marB="63500" marR="63500" marL="635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lnSpc>
                          <a:spcPct val="150000"/>
                        </a:lnSpc>
                        <a:spcBef>
                          <a:spcPts val="0"/>
                        </a:spcBef>
                        <a:spcAft>
                          <a:spcPts val="0"/>
                        </a:spcAft>
                        <a:buNone/>
                      </a:pPr>
                      <a:r>
                        <a:rPr lang="en" sz="1000"/>
                        <a:t>#design	</a:t>
                      </a:r>
                      <a:endParaRPr sz="1000"/>
                    </a:p>
                  </a:txBody>
                  <a:tcPr marT="63500" marB="63500" marR="63500" marL="635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lnSpc>
                          <a:spcPct val="150000"/>
                        </a:lnSpc>
                        <a:spcBef>
                          <a:spcPts val="0"/>
                        </a:spcBef>
                        <a:spcAft>
                          <a:spcPts val="0"/>
                        </a:spcAft>
                        <a:buNone/>
                      </a:pPr>
                      <a:r>
                        <a:rPr lang="en" sz="1000"/>
                        <a:t>267,264,879</a:t>
                      </a:r>
                      <a:endParaRPr sz="1000"/>
                    </a:p>
                  </a:txBody>
                  <a:tcPr marT="63500" marB="63500" marR="63500" marL="635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61525">
                <a:tc>
                  <a:txBody>
                    <a:bodyPr/>
                    <a:lstStyle/>
                    <a:p>
                      <a:pPr indent="0" lvl="0" marL="0" rtl="0" algn="l">
                        <a:lnSpc>
                          <a:spcPct val="150000"/>
                        </a:lnSpc>
                        <a:spcBef>
                          <a:spcPts val="0"/>
                        </a:spcBef>
                        <a:spcAft>
                          <a:spcPts val="0"/>
                        </a:spcAft>
                        <a:buNone/>
                      </a:pPr>
                      <a:r>
                        <a:rPr lang="en" sz="1000"/>
                        <a:t>connect 	</a:t>
                      </a:r>
                      <a:endParaRPr sz="1000"/>
                    </a:p>
                  </a:txBody>
                  <a:tcPr marT="63500" marB="63500" marR="63500" marL="635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lnSpc>
                          <a:spcPct val="150000"/>
                        </a:lnSpc>
                        <a:spcBef>
                          <a:spcPts val="0"/>
                        </a:spcBef>
                        <a:spcAft>
                          <a:spcPts val="0"/>
                        </a:spcAft>
                        <a:buNone/>
                      </a:pPr>
                      <a:r>
                        <a:rPr lang="en" sz="1000"/>
                        <a:t>550,000</a:t>
                      </a:r>
                      <a:endParaRPr sz="1000"/>
                    </a:p>
                  </a:txBody>
                  <a:tcPr marT="63500" marB="63500" marR="63500" marL="635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lnSpc>
                          <a:spcPct val="150000"/>
                        </a:lnSpc>
                        <a:spcBef>
                          <a:spcPts val="0"/>
                        </a:spcBef>
                        <a:spcAft>
                          <a:spcPts val="0"/>
                        </a:spcAft>
                        <a:buNone/>
                      </a:pPr>
                      <a:r>
                        <a:rPr lang="en" sz="1000"/>
                        <a:t>#smallbusiness</a:t>
                      </a:r>
                      <a:endParaRPr sz="1000"/>
                    </a:p>
                  </a:txBody>
                  <a:tcPr marT="63500" marB="63500" marR="63500" marL="635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lnSpc>
                          <a:spcPct val="150000"/>
                        </a:lnSpc>
                        <a:spcBef>
                          <a:spcPts val="0"/>
                        </a:spcBef>
                        <a:spcAft>
                          <a:spcPts val="0"/>
                        </a:spcAft>
                        <a:buNone/>
                      </a:pPr>
                      <a:r>
                        <a:rPr lang="en" sz="1000"/>
                        <a:t>53,911,280</a:t>
                      </a:r>
                      <a:endParaRPr sz="1000"/>
                    </a:p>
                  </a:txBody>
                  <a:tcPr marT="63500" marB="63500" marR="63500" marL="635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61525">
                <a:tc>
                  <a:txBody>
                    <a:bodyPr/>
                    <a:lstStyle/>
                    <a:p>
                      <a:pPr indent="0" lvl="0" marL="0" rtl="0" algn="l">
                        <a:lnSpc>
                          <a:spcPct val="150000"/>
                        </a:lnSpc>
                        <a:spcBef>
                          <a:spcPts val="0"/>
                        </a:spcBef>
                        <a:spcAft>
                          <a:spcPts val="0"/>
                        </a:spcAft>
                        <a:buNone/>
                      </a:pPr>
                      <a:r>
                        <a:rPr lang="en" sz="1000"/>
                        <a:t>SEO	</a:t>
                      </a:r>
                      <a:endParaRPr sz="1000"/>
                    </a:p>
                  </a:txBody>
                  <a:tcPr marT="63500" marB="63500" marR="63500" marL="635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lnSpc>
                          <a:spcPct val="150000"/>
                        </a:lnSpc>
                        <a:spcBef>
                          <a:spcPts val="0"/>
                        </a:spcBef>
                        <a:spcAft>
                          <a:spcPts val="0"/>
                        </a:spcAft>
                        <a:buNone/>
                      </a:pPr>
                      <a:r>
                        <a:rPr lang="en" sz="1000"/>
                        <a:t>137,500</a:t>
                      </a:r>
                      <a:endParaRPr sz="1000"/>
                    </a:p>
                  </a:txBody>
                  <a:tcPr marT="63500" marB="63500" marR="63500" marL="635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lnSpc>
                          <a:spcPct val="150000"/>
                        </a:lnSpc>
                        <a:spcBef>
                          <a:spcPts val="0"/>
                        </a:spcBef>
                        <a:spcAft>
                          <a:spcPts val="0"/>
                        </a:spcAft>
                        <a:buNone/>
                      </a:pPr>
                      <a:r>
                        <a:rPr lang="en" sz="1000"/>
                        <a:t>#marketing	</a:t>
                      </a:r>
                      <a:endParaRPr sz="1000"/>
                    </a:p>
                  </a:txBody>
                  <a:tcPr marT="63500" marB="63500" marR="63500" marL="635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lnSpc>
                          <a:spcPct val="150000"/>
                        </a:lnSpc>
                        <a:spcBef>
                          <a:spcPts val="0"/>
                        </a:spcBef>
                        <a:spcAft>
                          <a:spcPts val="0"/>
                        </a:spcAft>
                        <a:buNone/>
                      </a:pPr>
                      <a:r>
                        <a:rPr lang="en" sz="1000"/>
                        <a:t>51,098,847</a:t>
                      </a:r>
                      <a:endParaRPr sz="1000"/>
                    </a:p>
                  </a:txBody>
                  <a:tcPr marT="63500" marB="63500" marR="63500" marL="635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61525">
                <a:tc>
                  <a:txBody>
                    <a:bodyPr/>
                    <a:lstStyle/>
                    <a:p>
                      <a:pPr indent="0" lvl="0" marL="0" rtl="0" algn="l">
                        <a:lnSpc>
                          <a:spcPct val="150000"/>
                        </a:lnSpc>
                        <a:spcBef>
                          <a:spcPts val="0"/>
                        </a:spcBef>
                        <a:spcAft>
                          <a:spcPts val="0"/>
                        </a:spcAft>
                        <a:buNone/>
                      </a:pPr>
                      <a:r>
                        <a:rPr lang="en" sz="1000"/>
                        <a:t>solutions	</a:t>
                      </a:r>
                      <a:endParaRPr sz="1000"/>
                    </a:p>
                  </a:txBody>
                  <a:tcPr marT="63500" marB="63500" marR="63500" marL="635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lnSpc>
                          <a:spcPct val="150000"/>
                        </a:lnSpc>
                        <a:spcBef>
                          <a:spcPts val="0"/>
                        </a:spcBef>
                        <a:spcAft>
                          <a:spcPts val="0"/>
                        </a:spcAft>
                        <a:buNone/>
                      </a:pPr>
                      <a:r>
                        <a:rPr lang="en" sz="1000"/>
                        <a:t>77,542</a:t>
                      </a:r>
                      <a:endParaRPr sz="1000"/>
                    </a:p>
                  </a:txBody>
                  <a:tcPr marT="63500" marB="63500" marR="63500" marL="635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lnSpc>
                          <a:spcPct val="150000"/>
                        </a:lnSpc>
                        <a:spcBef>
                          <a:spcPts val="0"/>
                        </a:spcBef>
                        <a:spcAft>
                          <a:spcPts val="0"/>
                        </a:spcAft>
                        <a:buNone/>
                      </a:pPr>
                      <a:r>
                        <a:rPr lang="en" sz="1000"/>
                        <a:t>#marketingdigital</a:t>
                      </a:r>
                      <a:endParaRPr sz="1000"/>
                    </a:p>
                  </a:txBody>
                  <a:tcPr marT="63500" marB="63500" marR="63500" marL="635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lnSpc>
                          <a:spcPct val="150000"/>
                        </a:lnSpc>
                        <a:spcBef>
                          <a:spcPts val="0"/>
                        </a:spcBef>
                        <a:spcAft>
                          <a:spcPts val="0"/>
                        </a:spcAft>
                        <a:buNone/>
                      </a:pPr>
                      <a:r>
                        <a:rPr lang="en" sz="1000"/>
                        <a:t>23,198,614</a:t>
                      </a:r>
                      <a:endParaRPr sz="1000"/>
                    </a:p>
                  </a:txBody>
                  <a:tcPr marT="63500" marB="63500" marR="63500" marL="635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61525">
                <a:tc>
                  <a:txBody>
                    <a:bodyPr/>
                    <a:lstStyle/>
                    <a:p>
                      <a:pPr indent="0" lvl="0" marL="0" rtl="0" algn="l">
                        <a:lnSpc>
                          <a:spcPct val="150000"/>
                        </a:lnSpc>
                        <a:spcBef>
                          <a:spcPts val="0"/>
                        </a:spcBef>
                        <a:spcAft>
                          <a:spcPts val="0"/>
                        </a:spcAft>
                        <a:buNone/>
                      </a:pPr>
                      <a:r>
                        <a:rPr lang="en" sz="1000"/>
                        <a:t>search optimization</a:t>
                      </a:r>
                      <a:endParaRPr sz="1000"/>
                    </a:p>
                  </a:txBody>
                  <a:tcPr marT="63500" marB="63500" marR="63500" marL="635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lnSpc>
                          <a:spcPct val="150000"/>
                        </a:lnSpc>
                        <a:spcBef>
                          <a:spcPts val="0"/>
                        </a:spcBef>
                        <a:spcAft>
                          <a:spcPts val="0"/>
                        </a:spcAft>
                        <a:buNone/>
                      </a:pPr>
                      <a:r>
                        <a:rPr lang="en" sz="1000"/>
                        <a:t>62,612</a:t>
                      </a:r>
                      <a:endParaRPr sz="1000"/>
                    </a:p>
                  </a:txBody>
                  <a:tcPr marT="63500" marB="63500" marR="63500" marL="635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lnSpc>
                          <a:spcPct val="150000"/>
                        </a:lnSpc>
                        <a:spcBef>
                          <a:spcPts val="0"/>
                        </a:spcBef>
                        <a:spcAft>
                          <a:spcPts val="0"/>
                        </a:spcAft>
                        <a:buNone/>
                      </a:pPr>
                      <a:r>
                        <a:rPr lang="en" sz="1000"/>
                        <a:t>#it	</a:t>
                      </a:r>
                      <a:endParaRPr sz="1000"/>
                    </a:p>
                  </a:txBody>
                  <a:tcPr marT="63500" marB="63500" marR="63500" marL="635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lnSpc>
                          <a:spcPct val="150000"/>
                        </a:lnSpc>
                        <a:spcBef>
                          <a:spcPts val="0"/>
                        </a:spcBef>
                        <a:spcAft>
                          <a:spcPts val="0"/>
                        </a:spcAft>
                        <a:buNone/>
                      </a:pPr>
                      <a:r>
                        <a:rPr lang="en" sz="1000"/>
                        <a:t>23,133,038</a:t>
                      </a:r>
                      <a:endParaRPr sz="1000"/>
                    </a:p>
                  </a:txBody>
                  <a:tcPr marT="63500" marB="63500" marR="63500" marL="635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61525">
                <a:tc>
                  <a:txBody>
                    <a:bodyPr/>
                    <a:lstStyle/>
                    <a:p>
                      <a:pPr indent="0" lvl="0" marL="0" rtl="0" algn="l">
                        <a:lnSpc>
                          <a:spcPct val="150000"/>
                        </a:lnSpc>
                        <a:spcBef>
                          <a:spcPts val="0"/>
                        </a:spcBef>
                        <a:spcAft>
                          <a:spcPts val="0"/>
                        </a:spcAft>
                        <a:buNone/>
                      </a:pPr>
                      <a:r>
                        <a:rPr lang="en" sz="1000"/>
                        <a:t>roi	</a:t>
                      </a:r>
                      <a:endParaRPr sz="1000"/>
                    </a:p>
                  </a:txBody>
                  <a:tcPr marT="63500" marB="63500" marR="63500" marL="635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lnSpc>
                          <a:spcPct val="150000"/>
                        </a:lnSpc>
                        <a:spcBef>
                          <a:spcPts val="0"/>
                        </a:spcBef>
                        <a:spcAft>
                          <a:spcPts val="0"/>
                        </a:spcAft>
                        <a:buNone/>
                      </a:pPr>
                      <a:r>
                        <a:rPr lang="en" sz="1000"/>
                        <a:t>61,625</a:t>
                      </a:r>
                      <a:endParaRPr sz="1000"/>
                    </a:p>
                  </a:txBody>
                  <a:tcPr marT="63500" marB="63500" marR="63500" marL="635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lnSpc>
                          <a:spcPct val="150000"/>
                        </a:lnSpc>
                        <a:spcBef>
                          <a:spcPts val="0"/>
                        </a:spcBef>
                        <a:spcAft>
                          <a:spcPts val="0"/>
                        </a:spcAft>
                        <a:buNone/>
                      </a:pPr>
                      <a:r>
                        <a:rPr lang="en" sz="1000"/>
                        <a:t>#technology	</a:t>
                      </a:r>
                      <a:endParaRPr sz="1000"/>
                    </a:p>
                  </a:txBody>
                  <a:tcPr marT="63500" marB="63500" marR="63500" marL="635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lnSpc>
                          <a:spcPct val="150000"/>
                        </a:lnSpc>
                        <a:spcBef>
                          <a:spcPts val="0"/>
                        </a:spcBef>
                        <a:spcAft>
                          <a:spcPts val="0"/>
                        </a:spcAft>
                        <a:buNone/>
                      </a:pPr>
                      <a:r>
                        <a:rPr lang="en" sz="1000"/>
                        <a:t>17,786,795</a:t>
                      </a:r>
                      <a:endParaRPr sz="1000"/>
                    </a:p>
                  </a:txBody>
                  <a:tcPr marT="63500" marB="63500" marR="63500" marL="635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61525">
                <a:tc>
                  <a:txBody>
                    <a:bodyPr/>
                    <a:lstStyle/>
                    <a:p>
                      <a:pPr indent="0" lvl="0" marL="0" rtl="0" algn="l">
                        <a:lnSpc>
                          <a:spcPct val="150000"/>
                        </a:lnSpc>
                        <a:spcBef>
                          <a:spcPts val="0"/>
                        </a:spcBef>
                        <a:spcAft>
                          <a:spcPts val="0"/>
                        </a:spcAft>
                        <a:buNone/>
                      </a:pPr>
                      <a:r>
                        <a:rPr lang="en" sz="1000"/>
                        <a:t>generate sales</a:t>
                      </a:r>
                      <a:endParaRPr sz="1000"/>
                    </a:p>
                  </a:txBody>
                  <a:tcPr marT="63500" marB="63500" marR="63500" marL="635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lnSpc>
                          <a:spcPct val="150000"/>
                        </a:lnSpc>
                        <a:spcBef>
                          <a:spcPts val="0"/>
                        </a:spcBef>
                        <a:spcAft>
                          <a:spcPts val="0"/>
                        </a:spcAft>
                        <a:buNone/>
                      </a:pPr>
                      <a:r>
                        <a:rPr lang="en" sz="1000"/>
                        <a:t>60,858</a:t>
                      </a:r>
                      <a:endParaRPr sz="1000"/>
                    </a:p>
                  </a:txBody>
                  <a:tcPr marT="63500" marB="63500" marR="63500" marL="635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lnSpc>
                          <a:spcPct val="150000"/>
                        </a:lnSpc>
                        <a:spcBef>
                          <a:spcPts val="0"/>
                        </a:spcBef>
                        <a:spcAft>
                          <a:spcPts val="0"/>
                        </a:spcAft>
                        <a:buNone/>
                      </a:pPr>
                      <a:r>
                        <a:rPr lang="en" sz="1000"/>
                        <a:t>#digitalmarketing</a:t>
                      </a:r>
                      <a:endParaRPr sz="1000"/>
                    </a:p>
                  </a:txBody>
                  <a:tcPr marT="63500" marB="63500" marR="63500" marL="635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lnSpc>
                          <a:spcPct val="150000"/>
                        </a:lnSpc>
                        <a:spcBef>
                          <a:spcPts val="0"/>
                        </a:spcBef>
                        <a:spcAft>
                          <a:spcPts val="0"/>
                        </a:spcAft>
                        <a:buNone/>
                      </a:pPr>
                      <a:r>
                        <a:rPr lang="en" sz="1000"/>
                        <a:t>15,528,850</a:t>
                      </a:r>
                      <a:endParaRPr sz="1000"/>
                    </a:p>
                  </a:txBody>
                  <a:tcPr marT="63500" marB="63500" marR="63500" marL="635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61525">
                <a:tc>
                  <a:txBody>
                    <a:bodyPr/>
                    <a:lstStyle/>
                    <a:p>
                      <a:pPr indent="0" lvl="0" marL="0" rtl="0" algn="l">
                        <a:lnSpc>
                          <a:spcPct val="150000"/>
                        </a:lnSpc>
                        <a:spcBef>
                          <a:spcPts val="0"/>
                        </a:spcBef>
                        <a:spcAft>
                          <a:spcPts val="0"/>
                        </a:spcAft>
                        <a:buNone/>
                      </a:pPr>
                      <a:r>
                        <a:rPr lang="en" sz="1000"/>
                        <a:t>web design	</a:t>
                      </a:r>
                      <a:endParaRPr sz="1000"/>
                    </a:p>
                  </a:txBody>
                  <a:tcPr marT="63500" marB="63500" marR="63500" marL="635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lnSpc>
                          <a:spcPct val="150000"/>
                        </a:lnSpc>
                        <a:spcBef>
                          <a:spcPts val="0"/>
                        </a:spcBef>
                        <a:spcAft>
                          <a:spcPts val="0"/>
                        </a:spcAft>
                        <a:buNone/>
                      </a:pPr>
                      <a:r>
                        <a:rPr lang="en" sz="1000"/>
                        <a:t>60,500</a:t>
                      </a:r>
                      <a:endParaRPr sz="1000"/>
                    </a:p>
                  </a:txBody>
                  <a:tcPr marT="63500" marB="63500" marR="63500" marL="635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lnSpc>
                          <a:spcPct val="150000"/>
                        </a:lnSpc>
                        <a:spcBef>
                          <a:spcPts val="0"/>
                        </a:spcBef>
                        <a:spcAft>
                          <a:spcPts val="0"/>
                        </a:spcAft>
                        <a:buNone/>
                      </a:pPr>
                      <a:r>
                        <a:rPr lang="en" sz="1000"/>
                        <a:t>#tech	</a:t>
                      </a:r>
                      <a:endParaRPr sz="1000"/>
                    </a:p>
                  </a:txBody>
                  <a:tcPr marT="63500" marB="63500" marR="63500" marL="635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lnSpc>
                          <a:spcPct val="150000"/>
                        </a:lnSpc>
                        <a:spcBef>
                          <a:spcPts val="0"/>
                        </a:spcBef>
                        <a:spcAft>
                          <a:spcPts val="0"/>
                        </a:spcAft>
                        <a:buNone/>
                      </a:pPr>
                      <a:r>
                        <a:rPr lang="en" sz="1000"/>
                        <a:t>13,689,139</a:t>
                      </a:r>
                      <a:endParaRPr sz="1000"/>
                    </a:p>
                  </a:txBody>
                  <a:tcPr marT="63500" marB="63500" marR="63500" marL="635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61525">
                <a:tc>
                  <a:txBody>
                    <a:bodyPr/>
                    <a:lstStyle/>
                    <a:p>
                      <a:pPr indent="0" lvl="0" marL="0" rtl="0" algn="l">
                        <a:lnSpc>
                          <a:spcPct val="150000"/>
                        </a:lnSpc>
                        <a:spcBef>
                          <a:spcPts val="0"/>
                        </a:spcBef>
                        <a:spcAft>
                          <a:spcPts val="0"/>
                        </a:spcAft>
                        <a:buNone/>
                      </a:pPr>
                      <a:r>
                        <a:rPr lang="en" sz="1000"/>
                        <a:t>digital marketing</a:t>
                      </a:r>
                      <a:endParaRPr sz="1000"/>
                    </a:p>
                  </a:txBody>
                  <a:tcPr marT="63500" marB="63500" marR="63500" marL="635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lnSpc>
                          <a:spcPct val="150000"/>
                        </a:lnSpc>
                        <a:spcBef>
                          <a:spcPts val="0"/>
                        </a:spcBef>
                        <a:spcAft>
                          <a:spcPts val="0"/>
                        </a:spcAft>
                        <a:buNone/>
                      </a:pPr>
                      <a:r>
                        <a:rPr lang="en" sz="1000"/>
                        <a:t>60,500</a:t>
                      </a:r>
                      <a:endParaRPr sz="1000"/>
                    </a:p>
                  </a:txBody>
                  <a:tcPr marT="63500" marB="63500" marR="63500" marL="635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lnSpc>
                          <a:spcPct val="150000"/>
                        </a:lnSpc>
                        <a:spcBef>
                          <a:spcPts val="0"/>
                        </a:spcBef>
                        <a:spcAft>
                          <a:spcPts val="0"/>
                        </a:spcAft>
                        <a:buNone/>
                      </a:pPr>
                      <a:r>
                        <a:rPr lang="en" sz="1000"/>
                        <a:t>#brand</a:t>
                      </a:r>
                      <a:endParaRPr sz="1000"/>
                    </a:p>
                  </a:txBody>
                  <a:tcPr marT="63500" marB="63500" marR="63500" marL="635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lnSpc>
                          <a:spcPct val="150000"/>
                        </a:lnSpc>
                        <a:spcBef>
                          <a:spcPts val="0"/>
                        </a:spcBef>
                        <a:spcAft>
                          <a:spcPts val="0"/>
                        </a:spcAft>
                        <a:buNone/>
                      </a:pPr>
                      <a:r>
                        <a:rPr lang="en" sz="1000"/>
                        <a:t>33,118,788</a:t>
                      </a:r>
                      <a:endParaRPr sz="1000"/>
                    </a:p>
                  </a:txBody>
                  <a:tcPr marT="63500" marB="63500" marR="63500" marL="635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22"/>
          <p:cNvSpPr txBox="1"/>
          <p:nvPr>
            <p:ph type="title"/>
          </p:nvPr>
        </p:nvSpPr>
        <p:spPr>
          <a:xfrm>
            <a:off x="311675" y="798600"/>
            <a:ext cx="6247800" cy="3546300"/>
          </a:xfrm>
          <a:prstGeom prst="rect">
            <a:avLst/>
          </a:prstGeom>
          <a:ln cap="flat" cmpd="sng" w="9525">
            <a:solidFill>
              <a:schemeClr val="lt1"/>
            </a:solidFill>
            <a:prstDash val="solid"/>
            <a:round/>
            <a:headEnd len="sm" w="sm" type="none"/>
            <a:tailEnd len="sm" w="sm" type="none"/>
          </a:ln>
        </p:spPr>
        <p:txBody>
          <a:bodyPr anchorCtr="0" anchor="ctr" bIns="91425" lIns="91425" spcFirstLastPara="1" rIns="91425" wrap="square" tIns="91425">
            <a:normAutofit/>
          </a:bodyPr>
          <a:lstStyle/>
          <a:p>
            <a:pPr indent="0" lvl="0" marL="0" rtl="0" algn="l">
              <a:spcBef>
                <a:spcPts val="0"/>
              </a:spcBef>
              <a:spcAft>
                <a:spcPts val="0"/>
              </a:spcAft>
              <a:buNone/>
            </a:pPr>
            <a:r>
              <a:rPr lang="en">
                <a:solidFill>
                  <a:schemeClr val="lt1"/>
                </a:solidFill>
              </a:rPr>
              <a:t>Target</a:t>
            </a:r>
            <a:r>
              <a:rPr lang="en">
                <a:solidFill>
                  <a:schemeClr val="lt1"/>
                </a:solidFill>
              </a:rPr>
              <a:t> Segment</a:t>
            </a:r>
            <a:endParaRPr>
              <a:solidFill>
                <a:schemeClr val="lt1"/>
              </a:solidFill>
            </a:endParaRPr>
          </a:p>
        </p:txBody>
      </p:sp>
      <p:pic>
        <p:nvPicPr>
          <p:cNvPr id="121" name="Google Shape;121;p22"/>
          <p:cNvPicPr preferRelativeResize="0"/>
          <p:nvPr/>
        </p:nvPicPr>
        <p:blipFill>
          <a:blip r:embed="rId3">
            <a:alphaModFix/>
          </a:blip>
          <a:stretch>
            <a:fillRect/>
          </a:stretch>
        </p:blipFill>
        <p:spPr>
          <a:xfrm>
            <a:off x="959975" y="1682900"/>
            <a:ext cx="8290701" cy="5508499"/>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23"/>
          <p:cNvSpPr txBox="1"/>
          <p:nvPr>
            <p:ph idx="1" type="body"/>
          </p:nvPr>
        </p:nvSpPr>
        <p:spPr>
          <a:xfrm>
            <a:off x="178525" y="1142350"/>
            <a:ext cx="4061700" cy="2609400"/>
          </a:xfrm>
          <a:prstGeom prst="rect">
            <a:avLst/>
          </a:prstGeom>
          <a:noFill/>
        </p:spPr>
        <p:txBody>
          <a:bodyPr anchorCtr="0" anchor="t" bIns="91425" lIns="91425" spcFirstLastPara="1" rIns="91425" wrap="square" tIns="91425">
            <a:normAutofit lnSpcReduction="20000"/>
          </a:bodyPr>
          <a:lstStyle/>
          <a:p>
            <a:pPr indent="0" lvl="0" marL="0" rtl="0" algn="l">
              <a:lnSpc>
                <a:spcPct val="150000"/>
              </a:lnSpc>
              <a:spcBef>
                <a:spcPts val="0"/>
              </a:spcBef>
              <a:spcAft>
                <a:spcPts val="0"/>
              </a:spcAft>
              <a:buNone/>
            </a:pPr>
            <a:r>
              <a:rPr lang="en" sz="1400">
                <a:solidFill>
                  <a:srgbClr val="FFFFFF"/>
                </a:solidFill>
                <a:latin typeface="Arial"/>
                <a:ea typeface="Arial"/>
                <a:cs typeface="Arial"/>
                <a:sym typeface="Arial"/>
              </a:rPr>
              <a:t>The target audience consists of IT and Software professionals looking for help with inbound marketing, and/or website design. Businesses included are those who have been in business for 3+ years, are making more than $3 Mil/yr, but less than $100 mil, have 10+ employees, and aren’t making the amount of revenue they want/need so far.</a:t>
            </a:r>
            <a:endParaRPr sz="1400">
              <a:solidFill>
                <a:srgbClr val="FFFFFF"/>
              </a:solidFill>
              <a:latin typeface="Arial"/>
              <a:ea typeface="Arial"/>
              <a:cs typeface="Arial"/>
              <a:sym typeface="Arial"/>
            </a:endParaRPr>
          </a:p>
          <a:p>
            <a:pPr indent="0" lvl="0" marL="0" rtl="0" algn="l">
              <a:spcBef>
                <a:spcPts val="0"/>
              </a:spcBef>
              <a:spcAft>
                <a:spcPts val="1200"/>
              </a:spcAft>
              <a:buNone/>
            </a:pPr>
            <a:r>
              <a:t/>
            </a:r>
            <a:endParaRPr/>
          </a:p>
        </p:txBody>
      </p:sp>
      <p:sp>
        <p:nvSpPr>
          <p:cNvPr id="127" name="Google Shape;127;p23"/>
          <p:cNvSpPr txBox="1"/>
          <p:nvPr>
            <p:ph idx="1" type="body"/>
          </p:nvPr>
        </p:nvSpPr>
        <p:spPr>
          <a:xfrm>
            <a:off x="4517000" y="-102650"/>
            <a:ext cx="4521600" cy="4947000"/>
          </a:xfrm>
          <a:prstGeom prst="rect">
            <a:avLst/>
          </a:prstGeom>
          <a:noFill/>
        </p:spPr>
        <p:txBody>
          <a:bodyPr anchorCtr="0" anchor="t" bIns="91425" lIns="91425" spcFirstLastPara="1" rIns="91425" wrap="square" tIns="91425">
            <a:normAutofit fontScale="25000" lnSpcReduction="20000"/>
          </a:bodyPr>
          <a:lstStyle/>
          <a:p>
            <a:pPr indent="0" lvl="0" marL="457200" rtl="0" algn="l">
              <a:lnSpc>
                <a:spcPct val="150000"/>
              </a:lnSpc>
              <a:spcBef>
                <a:spcPts val="0"/>
              </a:spcBef>
              <a:spcAft>
                <a:spcPts val="0"/>
              </a:spcAft>
              <a:buNone/>
            </a:pPr>
            <a:r>
              <a:t/>
            </a:r>
            <a:endParaRPr sz="3568">
              <a:solidFill>
                <a:srgbClr val="000000"/>
              </a:solidFill>
              <a:latin typeface="Arial"/>
              <a:ea typeface="Arial"/>
              <a:cs typeface="Arial"/>
              <a:sym typeface="Arial"/>
            </a:endParaRPr>
          </a:p>
          <a:p>
            <a:pPr indent="0" lvl="0" marL="0" rtl="0" algn="l">
              <a:lnSpc>
                <a:spcPct val="150000"/>
              </a:lnSpc>
              <a:spcBef>
                <a:spcPts val="0"/>
              </a:spcBef>
              <a:spcAft>
                <a:spcPts val="0"/>
              </a:spcAft>
              <a:buNone/>
            </a:pPr>
            <a:r>
              <a:t/>
            </a:r>
            <a:endParaRPr sz="3568">
              <a:solidFill>
                <a:srgbClr val="000000"/>
              </a:solidFill>
              <a:latin typeface="Arial"/>
              <a:ea typeface="Arial"/>
              <a:cs typeface="Arial"/>
              <a:sym typeface="Arial"/>
            </a:endParaRPr>
          </a:p>
          <a:p>
            <a:pPr indent="0" lvl="0" marL="0" rtl="0" algn="l">
              <a:lnSpc>
                <a:spcPct val="150000"/>
              </a:lnSpc>
              <a:spcBef>
                <a:spcPts val="0"/>
              </a:spcBef>
              <a:spcAft>
                <a:spcPts val="0"/>
              </a:spcAft>
              <a:buNone/>
            </a:pPr>
            <a:r>
              <a:rPr b="1" lang="en" sz="4600">
                <a:solidFill>
                  <a:srgbClr val="000000"/>
                </a:solidFill>
                <a:latin typeface="Arial"/>
                <a:ea typeface="Arial"/>
                <a:cs typeface="Arial"/>
                <a:sym typeface="Arial"/>
              </a:rPr>
              <a:t>Demographics</a:t>
            </a:r>
            <a:endParaRPr b="1" sz="4600">
              <a:solidFill>
                <a:srgbClr val="000000"/>
              </a:solidFill>
              <a:latin typeface="Arial"/>
              <a:ea typeface="Arial"/>
              <a:cs typeface="Arial"/>
              <a:sym typeface="Arial"/>
            </a:endParaRPr>
          </a:p>
          <a:p>
            <a:pPr indent="-298450" lvl="0" marL="457200" rtl="0" algn="l">
              <a:lnSpc>
                <a:spcPct val="150000"/>
              </a:lnSpc>
              <a:spcBef>
                <a:spcPts val="0"/>
              </a:spcBef>
              <a:spcAft>
                <a:spcPts val="0"/>
              </a:spcAft>
              <a:buClr>
                <a:srgbClr val="000000"/>
              </a:buClr>
              <a:buSzPct val="100000"/>
              <a:buFont typeface="Arial"/>
              <a:buChar char="●"/>
            </a:pPr>
            <a:r>
              <a:rPr lang="en" sz="4400">
                <a:solidFill>
                  <a:srgbClr val="000000"/>
                </a:solidFill>
                <a:latin typeface="Arial"/>
                <a:ea typeface="Arial"/>
                <a:cs typeface="Arial"/>
                <a:sym typeface="Arial"/>
              </a:rPr>
              <a:t>Gender: 70% men, 30% women</a:t>
            </a:r>
            <a:endParaRPr sz="4400">
              <a:solidFill>
                <a:srgbClr val="000000"/>
              </a:solidFill>
              <a:latin typeface="Arial"/>
              <a:ea typeface="Arial"/>
              <a:cs typeface="Arial"/>
              <a:sym typeface="Arial"/>
            </a:endParaRPr>
          </a:p>
          <a:p>
            <a:pPr indent="-298450" lvl="0" marL="457200" rtl="0" algn="l">
              <a:lnSpc>
                <a:spcPct val="150000"/>
              </a:lnSpc>
              <a:spcBef>
                <a:spcPts val="0"/>
              </a:spcBef>
              <a:spcAft>
                <a:spcPts val="0"/>
              </a:spcAft>
              <a:buClr>
                <a:srgbClr val="000000"/>
              </a:buClr>
              <a:buSzPct val="100000"/>
              <a:buFont typeface="Arial"/>
              <a:buChar char="●"/>
            </a:pPr>
            <a:r>
              <a:rPr lang="en" sz="4400">
                <a:solidFill>
                  <a:srgbClr val="000000"/>
                </a:solidFill>
                <a:latin typeface="Arial"/>
                <a:ea typeface="Arial"/>
                <a:cs typeface="Arial"/>
                <a:sym typeface="Arial"/>
              </a:rPr>
              <a:t>Education: Bachelor’s and beyond</a:t>
            </a:r>
            <a:endParaRPr sz="4400">
              <a:solidFill>
                <a:srgbClr val="000000"/>
              </a:solidFill>
              <a:latin typeface="Arial"/>
              <a:ea typeface="Arial"/>
              <a:cs typeface="Arial"/>
              <a:sym typeface="Arial"/>
            </a:endParaRPr>
          </a:p>
          <a:p>
            <a:pPr indent="-298450" lvl="0" marL="457200" rtl="0" algn="l">
              <a:lnSpc>
                <a:spcPct val="150000"/>
              </a:lnSpc>
              <a:spcBef>
                <a:spcPts val="0"/>
              </a:spcBef>
              <a:spcAft>
                <a:spcPts val="0"/>
              </a:spcAft>
              <a:buClr>
                <a:srgbClr val="000000"/>
              </a:buClr>
              <a:buSzPct val="100000"/>
              <a:buFont typeface="Arial"/>
              <a:buChar char="●"/>
            </a:pPr>
            <a:r>
              <a:rPr lang="en" sz="4400">
                <a:solidFill>
                  <a:srgbClr val="000000"/>
                </a:solidFill>
                <a:latin typeface="Arial"/>
                <a:ea typeface="Arial"/>
                <a:cs typeface="Arial"/>
                <a:sym typeface="Arial"/>
              </a:rPr>
              <a:t>Occupations: IT and Software industry professionals such as CEOs, VPs of marketing, VP of sales, sales, business owners, designers, and programmers, customer experience managers</a:t>
            </a:r>
            <a:endParaRPr sz="4400">
              <a:solidFill>
                <a:srgbClr val="000000"/>
              </a:solidFill>
              <a:latin typeface="Arial"/>
              <a:ea typeface="Arial"/>
              <a:cs typeface="Arial"/>
              <a:sym typeface="Arial"/>
            </a:endParaRPr>
          </a:p>
          <a:p>
            <a:pPr indent="-298450" lvl="0" marL="457200" rtl="0" algn="l">
              <a:lnSpc>
                <a:spcPct val="150000"/>
              </a:lnSpc>
              <a:spcBef>
                <a:spcPts val="0"/>
              </a:spcBef>
              <a:spcAft>
                <a:spcPts val="0"/>
              </a:spcAft>
              <a:buClr>
                <a:srgbClr val="000000"/>
              </a:buClr>
              <a:buSzPct val="100000"/>
              <a:buFont typeface="Arial"/>
              <a:buChar char="●"/>
            </a:pPr>
            <a:r>
              <a:rPr lang="en" sz="4400">
                <a:solidFill>
                  <a:srgbClr val="000000"/>
                </a:solidFill>
                <a:latin typeface="Arial"/>
                <a:ea typeface="Arial"/>
                <a:cs typeface="Arial"/>
                <a:sym typeface="Arial"/>
              </a:rPr>
              <a:t>Ages: 35-60</a:t>
            </a:r>
            <a:endParaRPr sz="4400">
              <a:solidFill>
                <a:srgbClr val="000000"/>
              </a:solidFill>
              <a:latin typeface="Arial"/>
              <a:ea typeface="Arial"/>
              <a:cs typeface="Arial"/>
              <a:sym typeface="Arial"/>
            </a:endParaRPr>
          </a:p>
          <a:p>
            <a:pPr indent="-298450" lvl="0" marL="457200" rtl="0" algn="l">
              <a:lnSpc>
                <a:spcPct val="150000"/>
              </a:lnSpc>
              <a:spcBef>
                <a:spcPts val="0"/>
              </a:spcBef>
              <a:spcAft>
                <a:spcPts val="0"/>
              </a:spcAft>
              <a:buClr>
                <a:srgbClr val="000000"/>
              </a:buClr>
              <a:buSzPct val="100000"/>
              <a:buFont typeface="Arial"/>
              <a:buChar char="●"/>
            </a:pPr>
            <a:r>
              <a:rPr lang="en" sz="4400">
                <a:solidFill>
                  <a:srgbClr val="000000"/>
                </a:solidFill>
                <a:latin typeface="Arial"/>
                <a:ea typeface="Arial"/>
                <a:cs typeface="Arial"/>
                <a:sym typeface="Arial"/>
              </a:rPr>
              <a:t>Location: United States</a:t>
            </a:r>
            <a:endParaRPr sz="4400">
              <a:solidFill>
                <a:srgbClr val="000000"/>
              </a:solidFill>
              <a:latin typeface="Arial"/>
              <a:ea typeface="Arial"/>
              <a:cs typeface="Arial"/>
              <a:sym typeface="Arial"/>
            </a:endParaRPr>
          </a:p>
          <a:p>
            <a:pPr indent="0" lvl="0" marL="914400" rtl="0" algn="l">
              <a:lnSpc>
                <a:spcPct val="150000"/>
              </a:lnSpc>
              <a:spcBef>
                <a:spcPts val="0"/>
              </a:spcBef>
              <a:spcAft>
                <a:spcPts val="0"/>
              </a:spcAft>
              <a:buNone/>
            </a:pPr>
            <a:r>
              <a:t/>
            </a:r>
            <a:endParaRPr sz="4600">
              <a:solidFill>
                <a:srgbClr val="000000"/>
              </a:solidFill>
              <a:latin typeface="Arial"/>
              <a:ea typeface="Arial"/>
              <a:cs typeface="Arial"/>
              <a:sym typeface="Arial"/>
            </a:endParaRPr>
          </a:p>
          <a:p>
            <a:pPr indent="0" lvl="0" marL="0" rtl="0" algn="l">
              <a:lnSpc>
                <a:spcPct val="150000"/>
              </a:lnSpc>
              <a:spcBef>
                <a:spcPts val="0"/>
              </a:spcBef>
              <a:spcAft>
                <a:spcPts val="0"/>
              </a:spcAft>
              <a:buNone/>
            </a:pPr>
            <a:r>
              <a:rPr b="1" lang="en" sz="4600">
                <a:solidFill>
                  <a:srgbClr val="000000"/>
                </a:solidFill>
                <a:latin typeface="Arial"/>
                <a:ea typeface="Arial"/>
                <a:cs typeface="Arial"/>
                <a:sym typeface="Arial"/>
              </a:rPr>
              <a:t>Psychographics </a:t>
            </a:r>
            <a:endParaRPr b="1" sz="4600">
              <a:solidFill>
                <a:srgbClr val="000000"/>
              </a:solidFill>
              <a:latin typeface="Arial"/>
              <a:ea typeface="Arial"/>
              <a:cs typeface="Arial"/>
              <a:sym typeface="Arial"/>
            </a:endParaRPr>
          </a:p>
          <a:p>
            <a:pPr indent="-298450" lvl="0" marL="457200" rtl="0" algn="l">
              <a:lnSpc>
                <a:spcPct val="150000"/>
              </a:lnSpc>
              <a:spcBef>
                <a:spcPts val="0"/>
              </a:spcBef>
              <a:spcAft>
                <a:spcPts val="0"/>
              </a:spcAft>
              <a:buClr>
                <a:srgbClr val="000000"/>
              </a:buClr>
              <a:buSzPct val="100000"/>
              <a:buFont typeface="Arial"/>
              <a:buChar char="●"/>
            </a:pPr>
            <a:r>
              <a:rPr lang="en" sz="4400">
                <a:solidFill>
                  <a:srgbClr val="000000"/>
                </a:solidFill>
                <a:latin typeface="Arial"/>
                <a:ea typeface="Arial"/>
                <a:cs typeface="Arial"/>
                <a:sym typeface="Arial"/>
              </a:rPr>
              <a:t>Personality &amp; attitudes: goal oriented, light hearted, business focused, hard working, extroverted, introverted, friendly</a:t>
            </a:r>
            <a:endParaRPr sz="4400">
              <a:solidFill>
                <a:srgbClr val="000000"/>
              </a:solidFill>
              <a:latin typeface="Arial"/>
              <a:ea typeface="Arial"/>
              <a:cs typeface="Arial"/>
              <a:sym typeface="Arial"/>
            </a:endParaRPr>
          </a:p>
          <a:p>
            <a:pPr indent="-298450" lvl="0" marL="457200" rtl="0" algn="l">
              <a:lnSpc>
                <a:spcPct val="150000"/>
              </a:lnSpc>
              <a:spcBef>
                <a:spcPts val="0"/>
              </a:spcBef>
              <a:spcAft>
                <a:spcPts val="0"/>
              </a:spcAft>
              <a:buClr>
                <a:srgbClr val="000000"/>
              </a:buClr>
              <a:buSzPct val="100000"/>
              <a:buFont typeface="Arial"/>
              <a:buChar char="●"/>
            </a:pPr>
            <a:r>
              <a:rPr lang="en" sz="4400">
                <a:solidFill>
                  <a:srgbClr val="000000"/>
                </a:solidFill>
                <a:latin typeface="Arial"/>
                <a:ea typeface="Arial"/>
                <a:cs typeface="Arial"/>
                <a:sym typeface="Arial"/>
              </a:rPr>
              <a:t>Values: good work-life balance, building relationships, job security, expanding business, dependability, efficiency, passion, optimism, positivity, organization, problem-solving skills, creativity, communication</a:t>
            </a:r>
            <a:endParaRPr sz="4400">
              <a:solidFill>
                <a:srgbClr val="000000"/>
              </a:solidFill>
              <a:latin typeface="Arial"/>
              <a:ea typeface="Arial"/>
              <a:cs typeface="Arial"/>
              <a:sym typeface="Arial"/>
            </a:endParaRPr>
          </a:p>
          <a:p>
            <a:pPr indent="-298450" lvl="0" marL="457200" rtl="0" algn="l">
              <a:lnSpc>
                <a:spcPct val="150000"/>
              </a:lnSpc>
              <a:spcBef>
                <a:spcPts val="0"/>
              </a:spcBef>
              <a:spcAft>
                <a:spcPts val="0"/>
              </a:spcAft>
              <a:buClr>
                <a:srgbClr val="000000"/>
              </a:buClr>
              <a:buSzPct val="100000"/>
              <a:buFont typeface="Arial"/>
              <a:buChar char="●"/>
            </a:pPr>
            <a:r>
              <a:rPr lang="en" sz="4400">
                <a:solidFill>
                  <a:srgbClr val="000000"/>
                </a:solidFill>
                <a:latin typeface="Arial"/>
                <a:ea typeface="Arial"/>
                <a:cs typeface="Arial"/>
                <a:sym typeface="Arial"/>
              </a:rPr>
              <a:t>Lifestyles: busy, multitasker, balancing family with work, social life, live in own in apartments/houses, travel, workaholic</a:t>
            </a:r>
            <a:endParaRPr sz="4400">
              <a:solidFill>
                <a:srgbClr val="000000"/>
              </a:solidFill>
              <a:latin typeface="Arial"/>
              <a:ea typeface="Arial"/>
              <a:cs typeface="Arial"/>
              <a:sym typeface="Arial"/>
            </a:endParaRPr>
          </a:p>
          <a:p>
            <a:pPr indent="-298450" lvl="0" marL="457200" rtl="0" algn="l">
              <a:lnSpc>
                <a:spcPct val="150000"/>
              </a:lnSpc>
              <a:spcBef>
                <a:spcPts val="0"/>
              </a:spcBef>
              <a:spcAft>
                <a:spcPts val="0"/>
              </a:spcAft>
              <a:buClr>
                <a:srgbClr val="000000"/>
              </a:buClr>
              <a:buSzPct val="100000"/>
              <a:buFont typeface="Arial"/>
              <a:buChar char="●"/>
            </a:pPr>
            <a:r>
              <a:rPr lang="en" sz="4400">
                <a:solidFill>
                  <a:srgbClr val="000000"/>
                </a:solidFill>
                <a:latin typeface="Arial"/>
                <a:ea typeface="Arial"/>
                <a:cs typeface="Arial"/>
                <a:sym typeface="Arial"/>
              </a:rPr>
              <a:t>Interests: Technology, software, website design, increasing revenue, increasing traffic and leads, staying up-to-date on industry, user experience</a:t>
            </a:r>
            <a:endParaRPr sz="4400">
              <a:solidFill>
                <a:srgbClr val="000000"/>
              </a:solidFill>
              <a:latin typeface="Arial"/>
              <a:ea typeface="Arial"/>
              <a:cs typeface="Arial"/>
              <a:sym typeface="Arial"/>
            </a:endParaRPr>
          </a:p>
          <a:p>
            <a:pPr indent="0" lvl="0" marL="0" rtl="0" algn="l">
              <a:lnSpc>
                <a:spcPct val="150000"/>
              </a:lnSpc>
              <a:spcBef>
                <a:spcPts val="0"/>
              </a:spcBef>
              <a:spcAft>
                <a:spcPts val="0"/>
              </a:spcAft>
              <a:buNone/>
            </a:pPr>
            <a:r>
              <a:t/>
            </a:r>
            <a:endParaRPr sz="1400">
              <a:solidFill>
                <a:srgbClr val="000000"/>
              </a:solidFill>
              <a:latin typeface="Arial"/>
              <a:ea typeface="Arial"/>
              <a:cs typeface="Arial"/>
              <a:sym typeface="Arial"/>
            </a:endParaRPr>
          </a:p>
          <a:p>
            <a:pPr indent="0" lvl="0" marL="0" rtl="0" algn="l">
              <a:spcBef>
                <a:spcPts val="0"/>
              </a:spcBef>
              <a:spcAft>
                <a:spcPts val="1200"/>
              </a:spcAft>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4"/>
          <p:cNvSpPr txBox="1"/>
          <p:nvPr>
            <p:ph type="title"/>
          </p:nvPr>
        </p:nvSpPr>
        <p:spPr>
          <a:xfrm>
            <a:off x="311675" y="798600"/>
            <a:ext cx="6247800" cy="3546300"/>
          </a:xfrm>
          <a:prstGeom prst="rect">
            <a:avLst/>
          </a:prstGeom>
          <a:ln cap="flat" cmpd="sng" w="9525">
            <a:solidFill>
              <a:schemeClr val="lt1"/>
            </a:solidFill>
            <a:prstDash val="solid"/>
            <a:round/>
            <a:headEnd len="sm" w="sm" type="none"/>
            <a:tailEnd len="sm" w="sm" type="none"/>
          </a:ln>
        </p:spPr>
        <p:txBody>
          <a:bodyPr anchorCtr="0" anchor="ctr" bIns="91425" lIns="91425" spcFirstLastPara="1" rIns="91425" wrap="square" tIns="91425">
            <a:normAutofit/>
          </a:bodyPr>
          <a:lstStyle/>
          <a:p>
            <a:pPr indent="0" lvl="0" marL="0" rtl="0" algn="l">
              <a:spcBef>
                <a:spcPts val="0"/>
              </a:spcBef>
              <a:spcAft>
                <a:spcPts val="0"/>
              </a:spcAft>
              <a:buNone/>
            </a:pPr>
            <a:r>
              <a:rPr lang="en">
                <a:solidFill>
                  <a:schemeClr val="lt1"/>
                </a:solidFill>
              </a:rPr>
              <a:t>User Personas</a:t>
            </a:r>
            <a:endParaRPr>
              <a:solidFill>
                <a:schemeClr val="lt1"/>
              </a:solidFill>
            </a:endParaRPr>
          </a:p>
        </p:txBody>
      </p:sp>
      <p:pic>
        <p:nvPicPr>
          <p:cNvPr id="133" name="Google Shape;133;p24"/>
          <p:cNvPicPr preferRelativeResize="0"/>
          <p:nvPr/>
        </p:nvPicPr>
        <p:blipFill>
          <a:blip r:embed="rId3">
            <a:alphaModFix/>
          </a:blip>
          <a:stretch>
            <a:fillRect/>
          </a:stretch>
        </p:blipFill>
        <p:spPr>
          <a:xfrm>
            <a:off x="959975" y="1682900"/>
            <a:ext cx="8290701" cy="550849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25"/>
          <p:cNvSpPr txBox="1"/>
          <p:nvPr>
            <p:ph type="title"/>
          </p:nvPr>
        </p:nvSpPr>
        <p:spPr>
          <a:xfrm>
            <a:off x="83125" y="-46100"/>
            <a:ext cx="495600" cy="629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2500"/>
              <a:t>1</a:t>
            </a:r>
            <a:endParaRPr sz="2500"/>
          </a:p>
        </p:txBody>
      </p:sp>
      <p:sp>
        <p:nvSpPr>
          <p:cNvPr id="139" name="Google Shape;139;p25"/>
          <p:cNvSpPr txBox="1"/>
          <p:nvPr>
            <p:ph idx="1" type="body"/>
          </p:nvPr>
        </p:nvSpPr>
        <p:spPr>
          <a:xfrm>
            <a:off x="4368750" y="354700"/>
            <a:ext cx="4573200" cy="4255800"/>
          </a:xfrm>
          <a:prstGeom prst="rect">
            <a:avLst/>
          </a:prstGeom>
        </p:spPr>
        <p:txBody>
          <a:bodyPr anchorCtr="0" anchor="t" bIns="91425" lIns="91425" spcFirstLastPara="1" rIns="91425" wrap="square" tIns="91425">
            <a:normAutofit fontScale="25000"/>
          </a:bodyPr>
          <a:lstStyle/>
          <a:p>
            <a:pPr indent="-301625" lvl="0" marL="457200" rtl="0" algn="l">
              <a:lnSpc>
                <a:spcPct val="150000"/>
              </a:lnSpc>
              <a:spcBef>
                <a:spcPts val="0"/>
              </a:spcBef>
              <a:spcAft>
                <a:spcPts val="0"/>
              </a:spcAft>
              <a:buClr>
                <a:srgbClr val="000000"/>
              </a:buClr>
              <a:buSzPct val="100000"/>
              <a:buFont typeface="Arial"/>
              <a:buChar char="●"/>
            </a:pPr>
            <a:r>
              <a:rPr b="1" lang="en" sz="4600">
                <a:solidFill>
                  <a:srgbClr val="000000"/>
                </a:solidFill>
                <a:latin typeface="Arial"/>
                <a:ea typeface="Arial"/>
                <a:cs typeface="Arial"/>
                <a:sym typeface="Arial"/>
              </a:rPr>
              <a:t>Roles</a:t>
            </a:r>
            <a:endParaRPr b="1" sz="4600">
              <a:solidFill>
                <a:srgbClr val="000000"/>
              </a:solidFill>
              <a:latin typeface="Arial"/>
              <a:ea typeface="Arial"/>
              <a:cs typeface="Arial"/>
              <a:sym typeface="Arial"/>
            </a:endParaRPr>
          </a:p>
          <a:p>
            <a:pPr indent="-301625" lvl="1" marL="1371600" rtl="0" algn="l">
              <a:lnSpc>
                <a:spcPct val="150000"/>
              </a:lnSpc>
              <a:spcBef>
                <a:spcPts val="0"/>
              </a:spcBef>
              <a:spcAft>
                <a:spcPts val="0"/>
              </a:spcAft>
              <a:buClr>
                <a:srgbClr val="000000"/>
              </a:buClr>
              <a:buSzPct val="104544"/>
              <a:buFont typeface="Arial"/>
              <a:buChar char="○"/>
            </a:pPr>
            <a:r>
              <a:rPr lang="en" sz="4400">
                <a:solidFill>
                  <a:srgbClr val="000000"/>
                </a:solidFill>
                <a:latin typeface="Arial"/>
                <a:ea typeface="Arial"/>
                <a:cs typeface="Arial"/>
                <a:sym typeface="Arial"/>
              </a:rPr>
              <a:t>He is the CEO of an Education software company </a:t>
            </a:r>
            <a:endParaRPr b="1" sz="4600">
              <a:solidFill>
                <a:srgbClr val="000000"/>
              </a:solidFill>
              <a:latin typeface="Arial"/>
              <a:ea typeface="Arial"/>
              <a:cs typeface="Arial"/>
              <a:sym typeface="Arial"/>
            </a:endParaRPr>
          </a:p>
          <a:p>
            <a:pPr indent="-301625" lvl="0" marL="457200" rtl="0" algn="l">
              <a:lnSpc>
                <a:spcPct val="150000"/>
              </a:lnSpc>
              <a:spcBef>
                <a:spcPts val="0"/>
              </a:spcBef>
              <a:spcAft>
                <a:spcPts val="0"/>
              </a:spcAft>
              <a:buClr>
                <a:srgbClr val="000000"/>
              </a:buClr>
              <a:buSzPct val="100000"/>
              <a:buFont typeface="Arial"/>
              <a:buChar char="●"/>
            </a:pPr>
            <a:r>
              <a:rPr b="1" lang="en" sz="4600">
                <a:solidFill>
                  <a:srgbClr val="000000"/>
                </a:solidFill>
                <a:latin typeface="Arial"/>
                <a:ea typeface="Arial"/>
                <a:cs typeface="Arial"/>
                <a:sym typeface="Arial"/>
              </a:rPr>
              <a:t>Goa</a:t>
            </a:r>
            <a:r>
              <a:rPr b="1" lang="en" sz="4600">
                <a:solidFill>
                  <a:srgbClr val="000000"/>
                </a:solidFill>
                <a:latin typeface="Arial"/>
                <a:ea typeface="Arial"/>
                <a:cs typeface="Arial"/>
                <a:sym typeface="Arial"/>
              </a:rPr>
              <a:t>ls</a:t>
            </a:r>
            <a:endParaRPr b="1" sz="4600">
              <a:solidFill>
                <a:srgbClr val="000000"/>
              </a:solidFill>
              <a:latin typeface="Arial"/>
              <a:ea typeface="Arial"/>
              <a:cs typeface="Arial"/>
              <a:sym typeface="Arial"/>
            </a:endParaRPr>
          </a:p>
          <a:p>
            <a:pPr indent="-301625" lvl="1" marL="1371600" rtl="0" algn="l">
              <a:lnSpc>
                <a:spcPct val="150000"/>
              </a:lnSpc>
              <a:spcBef>
                <a:spcPts val="0"/>
              </a:spcBef>
              <a:spcAft>
                <a:spcPts val="0"/>
              </a:spcAft>
              <a:buClr>
                <a:srgbClr val="000000"/>
              </a:buClr>
              <a:buSzPct val="104544"/>
              <a:buFont typeface="Arial"/>
              <a:buChar char="○"/>
            </a:pPr>
            <a:r>
              <a:rPr lang="en" sz="4400">
                <a:solidFill>
                  <a:srgbClr val="000000"/>
                </a:solidFill>
                <a:latin typeface="Arial"/>
                <a:ea typeface="Arial"/>
                <a:cs typeface="Arial"/>
                <a:sym typeface="Arial"/>
              </a:rPr>
              <a:t>Gain leads and deals by utilizing inbound showcasing strategies, explicitly centered around online media promotions and publications. </a:t>
            </a:r>
            <a:endParaRPr b="1" sz="4600">
              <a:solidFill>
                <a:srgbClr val="000000"/>
              </a:solidFill>
              <a:latin typeface="Arial"/>
              <a:ea typeface="Arial"/>
              <a:cs typeface="Arial"/>
              <a:sym typeface="Arial"/>
            </a:endParaRPr>
          </a:p>
          <a:p>
            <a:pPr indent="-301625" lvl="0" marL="457200" rtl="0" algn="l">
              <a:lnSpc>
                <a:spcPct val="150000"/>
              </a:lnSpc>
              <a:spcBef>
                <a:spcPts val="0"/>
              </a:spcBef>
              <a:spcAft>
                <a:spcPts val="0"/>
              </a:spcAft>
              <a:buClr>
                <a:srgbClr val="000000"/>
              </a:buClr>
              <a:buSzPct val="100000"/>
              <a:buFont typeface="Arial"/>
              <a:buChar char="●"/>
            </a:pPr>
            <a:r>
              <a:rPr b="1" lang="en" sz="4600">
                <a:solidFill>
                  <a:srgbClr val="000000"/>
                </a:solidFill>
                <a:latin typeface="Arial"/>
                <a:ea typeface="Arial"/>
                <a:cs typeface="Arial"/>
                <a:sym typeface="Arial"/>
              </a:rPr>
              <a:t>Challenges</a:t>
            </a:r>
            <a:endParaRPr b="1" sz="4600">
              <a:solidFill>
                <a:srgbClr val="000000"/>
              </a:solidFill>
              <a:latin typeface="Arial"/>
              <a:ea typeface="Arial"/>
              <a:cs typeface="Arial"/>
              <a:sym typeface="Arial"/>
            </a:endParaRPr>
          </a:p>
          <a:p>
            <a:pPr indent="-301625" lvl="1" marL="1371600" rtl="0" algn="l">
              <a:lnSpc>
                <a:spcPct val="150000"/>
              </a:lnSpc>
              <a:spcBef>
                <a:spcPts val="0"/>
              </a:spcBef>
              <a:spcAft>
                <a:spcPts val="0"/>
              </a:spcAft>
              <a:buClr>
                <a:srgbClr val="000000"/>
              </a:buClr>
              <a:buSzPct val="104545"/>
              <a:buFont typeface="Arial"/>
              <a:buChar char="○"/>
            </a:pPr>
            <a:r>
              <a:rPr lang="en" sz="4400">
                <a:solidFill>
                  <a:srgbClr val="000000"/>
                </a:solidFill>
                <a:latin typeface="Arial"/>
                <a:ea typeface="Arial"/>
                <a:cs typeface="Arial"/>
                <a:sym typeface="Arial"/>
              </a:rPr>
              <a:t>The current representatives are graphic designers whose knowledge is best suited for developing websites, versatile applications, and business management software and they do not have an individual who is proficient in online marketing.</a:t>
            </a:r>
            <a:endParaRPr/>
          </a:p>
        </p:txBody>
      </p:sp>
      <p:sp>
        <p:nvSpPr>
          <p:cNvPr id="140" name="Google Shape;140;p25"/>
          <p:cNvSpPr txBox="1"/>
          <p:nvPr/>
        </p:nvSpPr>
        <p:spPr>
          <a:xfrm>
            <a:off x="-151450" y="354700"/>
            <a:ext cx="5021700" cy="723300"/>
          </a:xfrm>
          <a:prstGeom prst="rect">
            <a:avLst/>
          </a:prstGeom>
          <a:noFill/>
          <a:ln>
            <a:noFill/>
          </a:ln>
        </p:spPr>
        <p:txBody>
          <a:bodyPr anchorCtr="0" anchor="t" bIns="91425" lIns="91425" spcFirstLastPara="1" rIns="91425" wrap="square" tIns="91425">
            <a:spAutoFit/>
          </a:bodyPr>
          <a:lstStyle/>
          <a:p>
            <a:pPr indent="0" lvl="0" marL="457200" rtl="0" algn="l">
              <a:lnSpc>
                <a:spcPct val="150000"/>
              </a:lnSpc>
              <a:spcBef>
                <a:spcPts val="0"/>
              </a:spcBef>
              <a:spcAft>
                <a:spcPts val="0"/>
              </a:spcAft>
              <a:buNone/>
            </a:pPr>
            <a:r>
              <a:rPr b="1" lang="en">
                <a:solidFill>
                  <a:srgbClr val="FFFFFF"/>
                </a:solidFill>
              </a:rPr>
              <a:t>Terrell </a:t>
            </a:r>
            <a:r>
              <a:rPr b="1" lang="en">
                <a:solidFill>
                  <a:srgbClr val="FFFFFF"/>
                </a:solidFill>
              </a:rPr>
              <a:t>Yarbrough</a:t>
            </a:r>
            <a:r>
              <a:rPr b="1" lang="en">
                <a:solidFill>
                  <a:srgbClr val="FFFFFF"/>
                </a:solidFill>
              </a:rPr>
              <a:t> (45</a:t>
            </a:r>
            <a:r>
              <a:rPr b="1" lang="en">
                <a:solidFill>
                  <a:srgbClr val="FFFFFF"/>
                </a:solidFill>
              </a:rPr>
              <a:t>) - Looking for inbound marketing</a:t>
            </a:r>
            <a:endParaRPr b="1" sz="1600">
              <a:solidFill>
                <a:srgbClr val="FFFFFF"/>
              </a:solidFill>
            </a:endParaRPr>
          </a:p>
        </p:txBody>
      </p:sp>
      <p:pic>
        <p:nvPicPr>
          <p:cNvPr id="141" name="Google Shape;141;p25"/>
          <p:cNvPicPr preferRelativeResize="0"/>
          <p:nvPr/>
        </p:nvPicPr>
        <p:blipFill rotWithShape="1">
          <a:blip r:embed="rId3">
            <a:alphaModFix/>
          </a:blip>
          <a:srcRect b="50636" l="0" r="0" t="0"/>
          <a:stretch/>
        </p:blipFill>
        <p:spPr>
          <a:xfrm>
            <a:off x="578725" y="1240725"/>
            <a:ext cx="3072499" cy="3369774"/>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26"/>
          <p:cNvSpPr txBox="1"/>
          <p:nvPr>
            <p:ph type="title"/>
          </p:nvPr>
        </p:nvSpPr>
        <p:spPr>
          <a:xfrm>
            <a:off x="38225" y="-29000"/>
            <a:ext cx="495600" cy="585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2500"/>
              <a:t>2</a:t>
            </a:r>
            <a:endParaRPr sz="2500"/>
          </a:p>
        </p:txBody>
      </p:sp>
      <p:sp>
        <p:nvSpPr>
          <p:cNvPr id="147" name="Google Shape;147;p26"/>
          <p:cNvSpPr txBox="1"/>
          <p:nvPr>
            <p:ph idx="1" type="body"/>
          </p:nvPr>
        </p:nvSpPr>
        <p:spPr>
          <a:xfrm>
            <a:off x="4453550" y="556300"/>
            <a:ext cx="4453500" cy="5790300"/>
          </a:xfrm>
          <a:prstGeom prst="rect">
            <a:avLst/>
          </a:prstGeom>
        </p:spPr>
        <p:txBody>
          <a:bodyPr anchorCtr="0" anchor="t" bIns="91425" lIns="91425" spcFirstLastPara="1" rIns="91425" wrap="square" tIns="91425">
            <a:normAutofit/>
          </a:bodyPr>
          <a:lstStyle/>
          <a:p>
            <a:pPr indent="-314325" lvl="0" marL="457200" rtl="0" algn="l">
              <a:lnSpc>
                <a:spcPct val="150000"/>
              </a:lnSpc>
              <a:spcBef>
                <a:spcPts val="0"/>
              </a:spcBef>
              <a:spcAft>
                <a:spcPts val="0"/>
              </a:spcAft>
              <a:buClr>
                <a:srgbClr val="000000"/>
              </a:buClr>
              <a:buSzPts val="1350"/>
              <a:buFont typeface="Arial"/>
              <a:buChar char="●"/>
            </a:pPr>
            <a:r>
              <a:rPr b="1" lang="en" sz="1350">
                <a:solidFill>
                  <a:srgbClr val="000000"/>
                </a:solidFill>
                <a:latin typeface="Arial"/>
                <a:ea typeface="Arial"/>
                <a:cs typeface="Arial"/>
                <a:sym typeface="Arial"/>
              </a:rPr>
              <a:t>Roles</a:t>
            </a:r>
            <a:endParaRPr b="1" sz="1350">
              <a:solidFill>
                <a:srgbClr val="000000"/>
              </a:solidFill>
              <a:latin typeface="Arial"/>
              <a:ea typeface="Arial"/>
              <a:cs typeface="Arial"/>
              <a:sym typeface="Arial"/>
            </a:endParaRPr>
          </a:p>
          <a:p>
            <a:pPr indent="-311150" lvl="1" marL="914400" rtl="0" algn="l">
              <a:lnSpc>
                <a:spcPct val="150000"/>
              </a:lnSpc>
              <a:spcBef>
                <a:spcPts val="0"/>
              </a:spcBef>
              <a:spcAft>
                <a:spcPts val="0"/>
              </a:spcAft>
              <a:buClr>
                <a:srgbClr val="000000"/>
              </a:buClr>
              <a:buSzPts val="1300"/>
              <a:buFont typeface="Arial"/>
              <a:buChar char="○"/>
            </a:pPr>
            <a:r>
              <a:rPr lang="en" sz="1300">
                <a:solidFill>
                  <a:srgbClr val="000000"/>
                </a:solidFill>
                <a:latin typeface="Arial"/>
                <a:ea typeface="Arial"/>
                <a:cs typeface="Arial"/>
                <a:sym typeface="Arial"/>
              </a:rPr>
              <a:t>Work in sales for a data analytics software company</a:t>
            </a:r>
            <a:endParaRPr sz="1300">
              <a:solidFill>
                <a:srgbClr val="000000"/>
              </a:solidFill>
              <a:latin typeface="Arial"/>
              <a:ea typeface="Arial"/>
              <a:cs typeface="Arial"/>
              <a:sym typeface="Arial"/>
            </a:endParaRPr>
          </a:p>
          <a:p>
            <a:pPr indent="-314325" lvl="0" marL="457200" rtl="0" algn="l">
              <a:lnSpc>
                <a:spcPct val="150000"/>
              </a:lnSpc>
              <a:spcBef>
                <a:spcPts val="0"/>
              </a:spcBef>
              <a:spcAft>
                <a:spcPts val="0"/>
              </a:spcAft>
              <a:buClr>
                <a:srgbClr val="000000"/>
              </a:buClr>
              <a:buSzPts val="1350"/>
              <a:buFont typeface="Arial"/>
              <a:buChar char="●"/>
            </a:pPr>
            <a:r>
              <a:rPr b="1" lang="en" sz="1350">
                <a:solidFill>
                  <a:srgbClr val="000000"/>
                </a:solidFill>
                <a:latin typeface="Arial"/>
                <a:ea typeface="Arial"/>
                <a:cs typeface="Arial"/>
                <a:sym typeface="Arial"/>
              </a:rPr>
              <a:t>Goals</a:t>
            </a:r>
            <a:endParaRPr b="1" sz="1350">
              <a:solidFill>
                <a:srgbClr val="000000"/>
              </a:solidFill>
              <a:latin typeface="Arial"/>
              <a:ea typeface="Arial"/>
              <a:cs typeface="Arial"/>
              <a:sym typeface="Arial"/>
            </a:endParaRPr>
          </a:p>
          <a:p>
            <a:pPr indent="-311150" lvl="1" marL="914400" rtl="0" algn="l">
              <a:lnSpc>
                <a:spcPct val="150000"/>
              </a:lnSpc>
              <a:spcBef>
                <a:spcPts val="0"/>
              </a:spcBef>
              <a:spcAft>
                <a:spcPts val="0"/>
              </a:spcAft>
              <a:buClr>
                <a:srgbClr val="000000"/>
              </a:buClr>
              <a:buSzPts val="1300"/>
              <a:buFont typeface="Arial"/>
              <a:buChar char="○"/>
            </a:pPr>
            <a:r>
              <a:rPr lang="en" sz="1300">
                <a:solidFill>
                  <a:srgbClr val="000000"/>
                </a:solidFill>
                <a:latin typeface="Arial"/>
                <a:ea typeface="Arial"/>
                <a:cs typeface="Arial"/>
                <a:sym typeface="Arial"/>
              </a:rPr>
              <a:t>The company website could use an upgrade, but they are more focused on gaining leads, traffic, and sales.</a:t>
            </a:r>
            <a:endParaRPr sz="1300">
              <a:solidFill>
                <a:srgbClr val="000000"/>
              </a:solidFill>
              <a:latin typeface="Arial"/>
              <a:ea typeface="Arial"/>
              <a:cs typeface="Arial"/>
              <a:sym typeface="Arial"/>
            </a:endParaRPr>
          </a:p>
          <a:p>
            <a:pPr indent="-314325" lvl="0" marL="457200" rtl="0" algn="l">
              <a:lnSpc>
                <a:spcPct val="150000"/>
              </a:lnSpc>
              <a:spcBef>
                <a:spcPts val="0"/>
              </a:spcBef>
              <a:spcAft>
                <a:spcPts val="0"/>
              </a:spcAft>
              <a:buClr>
                <a:srgbClr val="000000"/>
              </a:buClr>
              <a:buSzPts val="1350"/>
              <a:buFont typeface="Arial"/>
              <a:buChar char="●"/>
            </a:pPr>
            <a:r>
              <a:rPr b="1" lang="en" sz="1350">
                <a:solidFill>
                  <a:srgbClr val="000000"/>
                </a:solidFill>
                <a:latin typeface="Arial"/>
                <a:ea typeface="Arial"/>
                <a:cs typeface="Arial"/>
                <a:sym typeface="Arial"/>
              </a:rPr>
              <a:t>Challenges</a:t>
            </a:r>
            <a:endParaRPr b="1" sz="1350">
              <a:solidFill>
                <a:srgbClr val="000000"/>
              </a:solidFill>
              <a:latin typeface="Arial"/>
              <a:ea typeface="Arial"/>
              <a:cs typeface="Arial"/>
              <a:sym typeface="Arial"/>
            </a:endParaRPr>
          </a:p>
          <a:p>
            <a:pPr indent="-311150" lvl="1" marL="914400" rtl="0" algn="l">
              <a:lnSpc>
                <a:spcPct val="150000"/>
              </a:lnSpc>
              <a:spcBef>
                <a:spcPts val="0"/>
              </a:spcBef>
              <a:spcAft>
                <a:spcPts val="0"/>
              </a:spcAft>
              <a:buClr>
                <a:srgbClr val="000000"/>
              </a:buClr>
              <a:buSzPts val="1300"/>
              <a:buFont typeface="Arial"/>
              <a:buChar char="○"/>
            </a:pPr>
            <a:r>
              <a:rPr lang="en" sz="1300">
                <a:solidFill>
                  <a:srgbClr val="000000"/>
                </a:solidFill>
                <a:latin typeface="Arial"/>
                <a:ea typeface="Arial"/>
                <a:cs typeface="Arial"/>
                <a:sym typeface="Arial"/>
              </a:rPr>
              <a:t>The company does not have a social media presence and needs help in starting one. Company is upbeat and friendly, and needs help showing this to potential clients.</a:t>
            </a:r>
            <a:endParaRPr sz="1300">
              <a:solidFill>
                <a:srgbClr val="000000"/>
              </a:solidFill>
              <a:latin typeface="Arial"/>
              <a:ea typeface="Arial"/>
              <a:cs typeface="Arial"/>
              <a:sym typeface="Arial"/>
            </a:endParaRPr>
          </a:p>
          <a:p>
            <a:pPr indent="0" lvl="0" marL="0" rtl="0" algn="l">
              <a:spcBef>
                <a:spcPts val="0"/>
              </a:spcBef>
              <a:spcAft>
                <a:spcPts val="1200"/>
              </a:spcAft>
              <a:buNone/>
            </a:pPr>
            <a:r>
              <a:t/>
            </a:r>
            <a:endParaRPr/>
          </a:p>
        </p:txBody>
      </p:sp>
      <p:sp>
        <p:nvSpPr>
          <p:cNvPr id="148" name="Google Shape;148;p26"/>
          <p:cNvSpPr txBox="1"/>
          <p:nvPr/>
        </p:nvSpPr>
        <p:spPr>
          <a:xfrm>
            <a:off x="-136250" y="301775"/>
            <a:ext cx="4770900" cy="723300"/>
          </a:xfrm>
          <a:prstGeom prst="rect">
            <a:avLst/>
          </a:prstGeom>
          <a:noFill/>
          <a:ln>
            <a:noFill/>
          </a:ln>
        </p:spPr>
        <p:txBody>
          <a:bodyPr anchorCtr="0" anchor="t" bIns="91425" lIns="91425" spcFirstLastPara="1" rIns="91425" wrap="square" tIns="91425">
            <a:spAutoFit/>
          </a:bodyPr>
          <a:lstStyle/>
          <a:p>
            <a:pPr indent="0" lvl="0" marL="457200" rtl="0" algn="l">
              <a:lnSpc>
                <a:spcPct val="150000"/>
              </a:lnSpc>
              <a:spcBef>
                <a:spcPts val="0"/>
              </a:spcBef>
              <a:spcAft>
                <a:spcPts val="0"/>
              </a:spcAft>
              <a:buNone/>
            </a:pPr>
            <a:r>
              <a:rPr b="1" lang="en">
                <a:solidFill>
                  <a:srgbClr val="FFFFFF"/>
                </a:solidFill>
              </a:rPr>
              <a:t>Anisa</a:t>
            </a:r>
            <a:r>
              <a:rPr b="1" lang="en">
                <a:solidFill>
                  <a:srgbClr val="FFFFFF"/>
                </a:solidFill>
              </a:rPr>
              <a:t> Mcdaniel (53) - Looking for inbound marketing</a:t>
            </a:r>
            <a:endParaRPr b="1" sz="1600">
              <a:solidFill>
                <a:srgbClr val="FFFFFF"/>
              </a:solidFill>
            </a:endParaRPr>
          </a:p>
        </p:txBody>
      </p:sp>
      <p:pic>
        <p:nvPicPr>
          <p:cNvPr id="149" name="Google Shape;149;p26"/>
          <p:cNvPicPr preferRelativeResize="0"/>
          <p:nvPr/>
        </p:nvPicPr>
        <p:blipFill>
          <a:blip r:embed="rId3">
            <a:alphaModFix/>
          </a:blip>
          <a:stretch>
            <a:fillRect/>
          </a:stretch>
        </p:blipFill>
        <p:spPr>
          <a:xfrm>
            <a:off x="885025" y="1025075"/>
            <a:ext cx="2539935" cy="3813627"/>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27"/>
          <p:cNvSpPr txBox="1"/>
          <p:nvPr>
            <p:ph type="title"/>
          </p:nvPr>
        </p:nvSpPr>
        <p:spPr>
          <a:xfrm>
            <a:off x="15025" y="-76200"/>
            <a:ext cx="877800" cy="4845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3</a:t>
            </a:r>
            <a:endParaRPr/>
          </a:p>
          <a:p>
            <a:pPr indent="0" lvl="0" marL="0" rtl="0" algn="l">
              <a:spcBef>
                <a:spcPts val="0"/>
              </a:spcBef>
              <a:spcAft>
                <a:spcPts val="0"/>
              </a:spcAft>
              <a:buNone/>
            </a:pPr>
            <a:r>
              <a:t/>
            </a:r>
            <a:endParaRPr/>
          </a:p>
        </p:txBody>
      </p:sp>
      <p:sp>
        <p:nvSpPr>
          <p:cNvPr id="155" name="Google Shape;155;p27"/>
          <p:cNvSpPr txBox="1"/>
          <p:nvPr>
            <p:ph idx="1" type="body"/>
          </p:nvPr>
        </p:nvSpPr>
        <p:spPr>
          <a:xfrm>
            <a:off x="4408200" y="581050"/>
            <a:ext cx="4296900" cy="5318100"/>
          </a:xfrm>
          <a:prstGeom prst="rect">
            <a:avLst/>
          </a:prstGeom>
        </p:spPr>
        <p:txBody>
          <a:bodyPr anchorCtr="0" anchor="t" bIns="91425" lIns="91425" spcFirstLastPara="1" rIns="91425" wrap="square" tIns="91425">
            <a:normAutofit/>
          </a:bodyPr>
          <a:lstStyle/>
          <a:p>
            <a:pPr indent="0" lvl="0" marL="0" rtl="0" algn="l">
              <a:lnSpc>
                <a:spcPct val="150000"/>
              </a:lnSpc>
              <a:spcBef>
                <a:spcPts val="0"/>
              </a:spcBef>
              <a:spcAft>
                <a:spcPts val="0"/>
              </a:spcAft>
              <a:buNone/>
            </a:pPr>
            <a:r>
              <a:t/>
            </a:r>
            <a:endParaRPr sz="1200">
              <a:solidFill>
                <a:srgbClr val="000000"/>
              </a:solidFill>
              <a:latin typeface="Arial"/>
              <a:ea typeface="Arial"/>
              <a:cs typeface="Arial"/>
              <a:sym typeface="Arial"/>
            </a:endParaRPr>
          </a:p>
          <a:p>
            <a:pPr indent="-304285" lvl="0" marL="457200" rtl="0" algn="l">
              <a:lnSpc>
                <a:spcPct val="150000"/>
              </a:lnSpc>
              <a:spcBef>
                <a:spcPts val="0"/>
              </a:spcBef>
              <a:spcAft>
                <a:spcPts val="0"/>
              </a:spcAft>
              <a:buClr>
                <a:srgbClr val="000000"/>
              </a:buClr>
              <a:buSzPts val="1192"/>
              <a:buFont typeface="Arial"/>
              <a:buChar char="●"/>
            </a:pPr>
            <a:r>
              <a:rPr b="1" lang="en" sz="1191">
                <a:solidFill>
                  <a:srgbClr val="000000"/>
                </a:solidFill>
                <a:latin typeface="Arial"/>
                <a:ea typeface="Arial"/>
                <a:cs typeface="Arial"/>
                <a:sym typeface="Arial"/>
              </a:rPr>
              <a:t>Roles</a:t>
            </a:r>
            <a:endParaRPr b="1" sz="1191">
              <a:solidFill>
                <a:srgbClr val="000000"/>
              </a:solidFill>
              <a:latin typeface="Arial"/>
              <a:ea typeface="Arial"/>
              <a:cs typeface="Arial"/>
              <a:sym typeface="Arial"/>
            </a:endParaRPr>
          </a:p>
          <a:p>
            <a:pPr indent="-304285" lvl="1" marL="914400" rtl="0" algn="l">
              <a:lnSpc>
                <a:spcPct val="150000"/>
              </a:lnSpc>
              <a:spcBef>
                <a:spcPts val="0"/>
              </a:spcBef>
              <a:spcAft>
                <a:spcPts val="0"/>
              </a:spcAft>
              <a:buClr>
                <a:srgbClr val="000000"/>
              </a:buClr>
              <a:buSzPts val="1192"/>
              <a:buFont typeface="Arial"/>
              <a:buChar char="○"/>
            </a:pPr>
            <a:r>
              <a:rPr lang="en" sz="1191">
                <a:solidFill>
                  <a:srgbClr val="000000"/>
                </a:solidFill>
                <a:latin typeface="Arial"/>
                <a:ea typeface="Arial"/>
                <a:cs typeface="Arial"/>
                <a:sym typeface="Arial"/>
              </a:rPr>
              <a:t>Owner of a software testing business. </a:t>
            </a:r>
            <a:endParaRPr sz="1191">
              <a:solidFill>
                <a:srgbClr val="000000"/>
              </a:solidFill>
              <a:latin typeface="Arial"/>
              <a:ea typeface="Arial"/>
              <a:cs typeface="Arial"/>
              <a:sym typeface="Arial"/>
            </a:endParaRPr>
          </a:p>
          <a:p>
            <a:pPr indent="-304285" lvl="0" marL="457200" rtl="0" algn="l">
              <a:lnSpc>
                <a:spcPct val="150000"/>
              </a:lnSpc>
              <a:spcBef>
                <a:spcPts val="0"/>
              </a:spcBef>
              <a:spcAft>
                <a:spcPts val="0"/>
              </a:spcAft>
              <a:buClr>
                <a:srgbClr val="000000"/>
              </a:buClr>
              <a:buSzPts val="1192"/>
              <a:buFont typeface="Arial"/>
              <a:buChar char="●"/>
            </a:pPr>
            <a:r>
              <a:rPr b="1" lang="en" sz="1191">
                <a:solidFill>
                  <a:srgbClr val="000000"/>
                </a:solidFill>
                <a:latin typeface="Arial"/>
                <a:ea typeface="Arial"/>
                <a:cs typeface="Arial"/>
                <a:sym typeface="Arial"/>
              </a:rPr>
              <a:t>Goals</a:t>
            </a:r>
            <a:endParaRPr b="1" sz="1191">
              <a:solidFill>
                <a:srgbClr val="000000"/>
              </a:solidFill>
              <a:latin typeface="Arial"/>
              <a:ea typeface="Arial"/>
              <a:cs typeface="Arial"/>
              <a:sym typeface="Arial"/>
            </a:endParaRPr>
          </a:p>
          <a:p>
            <a:pPr indent="-304285" lvl="1" marL="914400" rtl="0" algn="l">
              <a:lnSpc>
                <a:spcPct val="150000"/>
              </a:lnSpc>
              <a:spcBef>
                <a:spcPts val="0"/>
              </a:spcBef>
              <a:spcAft>
                <a:spcPts val="0"/>
              </a:spcAft>
              <a:buClr>
                <a:srgbClr val="000000"/>
              </a:buClr>
              <a:buSzPts val="1192"/>
              <a:buFont typeface="Arial"/>
              <a:buChar char="○"/>
            </a:pPr>
            <a:r>
              <a:rPr lang="en" sz="1191">
                <a:solidFill>
                  <a:srgbClr val="000000"/>
                </a:solidFill>
                <a:latin typeface="Arial"/>
                <a:ea typeface="Arial"/>
                <a:cs typeface="Arial"/>
                <a:sym typeface="Arial"/>
              </a:rPr>
              <a:t>He has a goal of increasing the level of engagement his current and potential clients have with the company’s website.</a:t>
            </a:r>
            <a:endParaRPr sz="1191">
              <a:solidFill>
                <a:srgbClr val="000000"/>
              </a:solidFill>
              <a:latin typeface="Arial"/>
              <a:ea typeface="Arial"/>
              <a:cs typeface="Arial"/>
              <a:sym typeface="Arial"/>
            </a:endParaRPr>
          </a:p>
          <a:p>
            <a:pPr indent="-304285" lvl="0" marL="457200" rtl="0" algn="l">
              <a:lnSpc>
                <a:spcPct val="150000"/>
              </a:lnSpc>
              <a:spcBef>
                <a:spcPts val="0"/>
              </a:spcBef>
              <a:spcAft>
                <a:spcPts val="0"/>
              </a:spcAft>
              <a:buClr>
                <a:srgbClr val="000000"/>
              </a:buClr>
              <a:buSzPts val="1192"/>
              <a:buFont typeface="Arial"/>
              <a:buChar char="●"/>
            </a:pPr>
            <a:r>
              <a:rPr b="1" lang="en" sz="1191">
                <a:solidFill>
                  <a:srgbClr val="000000"/>
                </a:solidFill>
                <a:latin typeface="Arial"/>
                <a:ea typeface="Arial"/>
                <a:cs typeface="Arial"/>
                <a:sym typeface="Arial"/>
              </a:rPr>
              <a:t>Challenges</a:t>
            </a:r>
            <a:endParaRPr b="1" sz="1191">
              <a:solidFill>
                <a:srgbClr val="000000"/>
              </a:solidFill>
              <a:latin typeface="Arial"/>
              <a:ea typeface="Arial"/>
              <a:cs typeface="Arial"/>
              <a:sym typeface="Arial"/>
            </a:endParaRPr>
          </a:p>
          <a:p>
            <a:pPr indent="-304285" lvl="1" marL="914400" rtl="0" algn="l">
              <a:lnSpc>
                <a:spcPct val="150000"/>
              </a:lnSpc>
              <a:spcBef>
                <a:spcPts val="0"/>
              </a:spcBef>
              <a:spcAft>
                <a:spcPts val="0"/>
              </a:spcAft>
              <a:buClr>
                <a:srgbClr val="000000"/>
              </a:buClr>
              <a:buSzPts val="1192"/>
              <a:buFont typeface="Arial"/>
              <a:buChar char="○"/>
            </a:pPr>
            <a:r>
              <a:rPr lang="en" sz="1191">
                <a:solidFill>
                  <a:srgbClr val="000000"/>
                </a:solidFill>
                <a:latin typeface="Arial"/>
                <a:ea typeface="Arial"/>
                <a:cs typeface="Arial"/>
                <a:sym typeface="Arial"/>
              </a:rPr>
              <a:t>No one in his team has a design background so the website is currently basic and doesn’t stand out from their competitors.</a:t>
            </a:r>
            <a:endParaRPr sz="1191">
              <a:solidFill>
                <a:srgbClr val="000000"/>
              </a:solidFill>
              <a:latin typeface="Arial"/>
              <a:ea typeface="Arial"/>
              <a:cs typeface="Arial"/>
              <a:sym typeface="Arial"/>
            </a:endParaRPr>
          </a:p>
          <a:p>
            <a:pPr indent="0" lvl="0" marL="0" rtl="0" algn="l">
              <a:lnSpc>
                <a:spcPct val="150000"/>
              </a:lnSpc>
              <a:spcBef>
                <a:spcPts val="0"/>
              </a:spcBef>
              <a:spcAft>
                <a:spcPts val="0"/>
              </a:spcAft>
              <a:buNone/>
            </a:pPr>
            <a:r>
              <a:t/>
            </a:r>
            <a:endParaRPr/>
          </a:p>
        </p:txBody>
      </p:sp>
      <p:sp>
        <p:nvSpPr>
          <p:cNvPr id="156" name="Google Shape;156;p27"/>
          <p:cNvSpPr txBox="1"/>
          <p:nvPr/>
        </p:nvSpPr>
        <p:spPr>
          <a:xfrm>
            <a:off x="-289475" y="322975"/>
            <a:ext cx="4467900" cy="400200"/>
          </a:xfrm>
          <a:prstGeom prst="rect">
            <a:avLst/>
          </a:prstGeom>
          <a:noFill/>
          <a:ln>
            <a:noFill/>
          </a:ln>
        </p:spPr>
        <p:txBody>
          <a:bodyPr anchorCtr="0" anchor="t" bIns="91425" lIns="91425" spcFirstLastPara="1" rIns="91425" wrap="square" tIns="91425">
            <a:spAutoFit/>
          </a:bodyPr>
          <a:lstStyle/>
          <a:p>
            <a:pPr indent="0" lvl="0" marL="457200" rtl="0" algn="l">
              <a:lnSpc>
                <a:spcPct val="150000"/>
              </a:lnSpc>
              <a:spcBef>
                <a:spcPts val="0"/>
              </a:spcBef>
              <a:spcAft>
                <a:spcPts val="0"/>
              </a:spcAft>
              <a:buNone/>
            </a:pPr>
            <a:r>
              <a:rPr b="1" lang="en">
                <a:solidFill>
                  <a:srgbClr val="FFFFFF"/>
                </a:solidFill>
              </a:rPr>
              <a:t>Jake Smith (55) - Looking for website design</a:t>
            </a:r>
            <a:endParaRPr b="1" sz="1600">
              <a:solidFill>
                <a:srgbClr val="FFFFFF"/>
              </a:solidFill>
            </a:endParaRPr>
          </a:p>
        </p:txBody>
      </p:sp>
      <p:pic>
        <p:nvPicPr>
          <p:cNvPr id="157" name="Google Shape;157;p27"/>
          <p:cNvPicPr preferRelativeResize="0"/>
          <p:nvPr/>
        </p:nvPicPr>
        <p:blipFill>
          <a:blip r:embed="rId3">
            <a:alphaModFix/>
          </a:blip>
          <a:stretch>
            <a:fillRect/>
          </a:stretch>
        </p:blipFill>
        <p:spPr>
          <a:xfrm>
            <a:off x="779763" y="723175"/>
            <a:ext cx="2743015" cy="4115528"/>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28"/>
          <p:cNvSpPr txBox="1"/>
          <p:nvPr>
            <p:ph type="title"/>
          </p:nvPr>
        </p:nvSpPr>
        <p:spPr>
          <a:xfrm>
            <a:off x="311675" y="798600"/>
            <a:ext cx="6247800" cy="35463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en">
                <a:solidFill>
                  <a:schemeClr val="lt1"/>
                </a:solidFill>
              </a:rPr>
              <a:t>Content Creation</a:t>
            </a:r>
            <a:endParaRPr>
              <a:solidFill>
                <a:schemeClr val="lt1"/>
              </a:solidFill>
            </a:endParaRPr>
          </a:p>
        </p:txBody>
      </p:sp>
      <p:pic>
        <p:nvPicPr>
          <p:cNvPr id="163" name="Google Shape;163;p28"/>
          <p:cNvPicPr preferRelativeResize="0"/>
          <p:nvPr/>
        </p:nvPicPr>
        <p:blipFill>
          <a:blip r:embed="rId3">
            <a:alphaModFix/>
          </a:blip>
          <a:stretch>
            <a:fillRect/>
          </a:stretch>
        </p:blipFill>
        <p:spPr>
          <a:xfrm>
            <a:off x="959975" y="1682900"/>
            <a:ext cx="8290701" cy="5508499"/>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29"/>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Themes</a:t>
            </a:r>
            <a:endParaRPr/>
          </a:p>
        </p:txBody>
      </p:sp>
      <p:sp>
        <p:nvSpPr>
          <p:cNvPr id="169" name="Google Shape;169;p29"/>
          <p:cNvSpPr txBox="1"/>
          <p:nvPr>
            <p:ph idx="1" type="body"/>
          </p:nvPr>
        </p:nvSpPr>
        <p:spPr>
          <a:xfrm>
            <a:off x="387925" y="1669825"/>
            <a:ext cx="4470600" cy="3076200"/>
          </a:xfrm>
          <a:prstGeom prst="rect">
            <a:avLst/>
          </a:prstGeom>
        </p:spPr>
        <p:txBody>
          <a:bodyPr anchorCtr="0" anchor="t" bIns="91425" lIns="91425" spcFirstLastPara="1" rIns="91425" wrap="square" tIns="91425">
            <a:normAutofit/>
          </a:bodyPr>
          <a:lstStyle/>
          <a:p>
            <a:pPr indent="-368300" lvl="0" marL="457200" rtl="0" algn="l">
              <a:spcBef>
                <a:spcPts val="0"/>
              </a:spcBef>
              <a:spcAft>
                <a:spcPts val="0"/>
              </a:spcAft>
              <a:buClr>
                <a:srgbClr val="000000"/>
              </a:buClr>
              <a:buSzPts val="2200"/>
              <a:buFont typeface="Arial"/>
              <a:buAutoNum type="arabicPeriod"/>
            </a:pPr>
            <a:r>
              <a:rPr lang="en" sz="2200">
                <a:solidFill>
                  <a:srgbClr val="000000"/>
                </a:solidFill>
                <a:latin typeface="Arial"/>
                <a:ea typeface="Arial"/>
                <a:cs typeface="Arial"/>
                <a:sym typeface="Arial"/>
              </a:rPr>
              <a:t>The Team at Eternal Works</a:t>
            </a:r>
            <a:endParaRPr sz="2200">
              <a:solidFill>
                <a:srgbClr val="000000"/>
              </a:solidFill>
              <a:latin typeface="Arial"/>
              <a:ea typeface="Arial"/>
              <a:cs typeface="Arial"/>
              <a:sym typeface="Arial"/>
            </a:endParaRPr>
          </a:p>
          <a:p>
            <a:pPr indent="-368300" lvl="0" marL="457200" rtl="0" algn="l">
              <a:spcBef>
                <a:spcPts val="0"/>
              </a:spcBef>
              <a:spcAft>
                <a:spcPts val="0"/>
              </a:spcAft>
              <a:buClr>
                <a:srgbClr val="000000"/>
              </a:buClr>
              <a:buSzPts val="2200"/>
              <a:buFont typeface="Arial"/>
              <a:buAutoNum type="arabicPeriod"/>
            </a:pPr>
            <a:r>
              <a:rPr lang="en" sz="2200">
                <a:solidFill>
                  <a:srgbClr val="000000"/>
                </a:solidFill>
                <a:latin typeface="Arial"/>
                <a:ea typeface="Arial"/>
                <a:cs typeface="Arial"/>
                <a:sym typeface="Arial"/>
              </a:rPr>
              <a:t>Inbound Marketing</a:t>
            </a:r>
            <a:endParaRPr sz="2200">
              <a:solidFill>
                <a:srgbClr val="000000"/>
              </a:solidFill>
              <a:latin typeface="Arial"/>
              <a:ea typeface="Arial"/>
              <a:cs typeface="Arial"/>
              <a:sym typeface="Arial"/>
            </a:endParaRPr>
          </a:p>
          <a:p>
            <a:pPr indent="-368300" lvl="0" marL="457200" rtl="0" algn="l">
              <a:spcBef>
                <a:spcPts val="0"/>
              </a:spcBef>
              <a:spcAft>
                <a:spcPts val="0"/>
              </a:spcAft>
              <a:buClr>
                <a:srgbClr val="000000"/>
              </a:buClr>
              <a:buSzPts val="2200"/>
              <a:buFont typeface="Arial"/>
              <a:buAutoNum type="arabicPeriod"/>
            </a:pPr>
            <a:r>
              <a:rPr lang="en" sz="2200">
                <a:solidFill>
                  <a:srgbClr val="000000"/>
                </a:solidFill>
                <a:latin typeface="Arial"/>
                <a:ea typeface="Arial"/>
                <a:cs typeface="Arial"/>
                <a:sym typeface="Arial"/>
              </a:rPr>
              <a:t>Client Success</a:t>
            </a:r>
            <a:endParaRPr sz="2200">
              <a:solidFill>
                <a:srgbClr val="000000"/>
              </a:solidFill>
              <a:latin typeface="Arial"/>
              <a:ea typeface="Arial"/>
              <a:cs typeface="Arial"/>
              <a:sym typeface="Arial"/>
            </a:endParaRPr>
          </a:p>
          <a:p>
            <a:pPr indent="-368300" lvl="0" marL="457200" rtl="0" algn="l">
              <a:spcBef>
                <a:spcPts val="0"/>
              </a:spcBef>
              <a:spcAft>
                <a:spcPts val="0"/>
              </a:spcAft>
              <a:buClr>
                <a:srgbClr val="000000"/>
              </a:buClr>
              <a:buSzPts val="2200"/>
              <a:buFont typeface="Arial"/>
              <a:buAutoNum type="arabicPeriod"/>
            </a:pPr>
            <a:r>
              <a:rPr lang="en" sz="2200">
                <a:solidFill>
                  <a:srgbClr val="000000"/>
                </a:solidFill>
                <a:latin typeface="Arial"/>
                <a:ea typeface="Arial"/>
                <a:cs typeface="Arial"/>
                <a:sym typeface="Arial"/>
              </a:rPr>
              <a:t>Tips and Tricks</a:t>
            </a:r>
            <a:endParaRPr sz="2200">
              <a:solidFill>
                <a:srgbClr val="000000"/>
              </a:solidFill>
              <a:latin typeface="Arial"/>
              <a:ea typeface="Arial"/>
              <a:cs typeface="Arial"/>
              <a:sym typeface="Arial"/>
            </a:endParaRPr>
          </a:p>
          <a:p>
            <a:pPr indent="-368300" lvl="0" marL="457200" rtl="0" algn="l">
              <a:spcBef>
                <a:spcPts val="0"/>
              </a:spcBef>
              <a:spcAft>
                <a:spcPts val="0"/>
              </a:spcAft>
              <a:buClr>
                <a:srgbClr val="000000"/>
              </a:buClr>
              <a:buSzPts val="2200"/>
              <a:buFont typeface="Arial"/>
              <a:buAutoNum type="arabicPeriod"/>
            </a:pPr>
            <a:r>
              <a:rPr lang="en" sz="2200">
                <a:solidFill>
                  <a:srgbClr val="000000"/>
                </a:solidFill>
                <a:latin typeface="Arial"/>
                <a:ea typeface="Arial"/>
                <a:cs typeface="Arial"/>
                <a:sym typeface="Arial"/>
              </a:rPr>
              <a:t>Services Provided</a:t>
            </a:r>
            <a:endParaRPr sz="2200">
              <a:solidFill>
                <a:srgbClr val="000000"/>
              </a:solidFill>
              <a:latin typeface="Arial"/>
              <a:ea typeface="Arial"/>
              <a:cs typeface="Arial"/>
              <a:sym typeface="Arial"/>
            </a:endParaRPr>
          </a:p>
          <a:p>
            <a:pPr indent="0" lvl="0" marL="457200" rtl="0" algn="l">
              <a:spcBef>
                <a:spcPts val="1200"/>
              </a:spcBef>
              <a:spcAft>
                <a:spcPts val="1200"/>
              </a:spcAft>
              <a:buNone/>
            </a:pPr>
            <a:r>
              <a:t/>
            </a:r>
            <a:endParaRPr sz="2200">
              <a:solidFill>
                <a:srgbClr val="000000"/>
              </a:solidFill>
              <a:latin typeface="Arial"/>
              <a:ea typeface="Arial"/>
              <a:cs typeface="Arial"/>
              <a:sym typeface="Arial"/>
            </a:endParaRPr>
          </a:p>
        </p:txBody>
      </p:sp>
      <p:sp>
        <p:nvSpPr>
          <p:cNvPr id="170" name="Google Shape;170;p29"/>
          <p:cNvSpPr txBox="1"/>
          <p:nvPr>
            <p:ph idx="2" type="body"/>
          </p:nvPr>
        </p:nvSpPr>
        <p:spPr>
          <a:xfrm>
            <a:off x="4996525" y="1669825"/>
            <a:ext cx="3999900" cy="3076200"/>
          </a:xfrm>
          <a:prstGeom prst="rect">
            <a:avLst/>
          </a:prstGeom>
        </p:spPr>
        <p:txBody>
          <a:bodyPr anchorCtr="0" anchor="t" bIns="91425" lIns="91425" spcFirstLastPara="1" rIns="91425" wrap="square" tIns="91425">
            <a:normAutofit/>
          </a:bodyPr>
          <a:lstStyle/>
          <a:p>
            <a:pPr indent="-368300" lvl="0" marL="457200" rtl="0" algn="l">
              <a:spcBef>
                <a:spcPts val="0"/>
              </a:spcBef>
              <a:spcAft>
                <a:spcPts val="0"/>
              </a:spcAft>
              <a:buClr>
                <a:srgbClr val="000000"/>
              </a:buClr>
              <a:buSzPts val="2200"/>
              <a:buFont typeface="Arial"/>
              <a:buAutoNum type="arabicPeriod" startAt="6"/>
            </a:pPr>
            <a:r>
              <a:rPr lang="en" sz="2200">
                <a:solidFill>
                  <a:srgbClr val="000000"/>
                </a:solidFill>
                <a:latin typeface="Arial"/>
                <a:ea typeface="Arial"/>
                <a:cs typeface="Arial"/>
                <a:sym typeface="Arial"/>
              </a:rPr>
              <a:t>Business Culture</a:t>
            </a:r>
            <a:endParaRPr sz="2200">
              <a:solidFill>
                <a:srgbClr val="000000"/>
              </a:solidFill>
              <a:latin typeface="Arial"/>
              <a:ea typeface="Arial"/>
              <a:cs typeface="Arial"/>
              <a:sym typeface="Arial"/>
            </a:endParaRPr>
          </a:p>
          <a:p>
            <a:pPr indent="-368300" lvl="0" marL="457200" rtl="0" algn="l">
              <a:spcBef>
                <a:spcPts val="0"/>
              </a:spcBef>
              <a:spcAft>
                <a:spcPts val="0"/>
              </a:spcAft>
              <a:buClr>
                <a:srgbClr val="000000"/>
              </a:buClr>
              <a:buSzPts val="2200"/>
              <a:buFont typeface="Arial"/>
              <a:buAutoNum type="arabicPeriod" startAt="6"/>
            </a:pPr>
            <a:r>
              <a:rPr lang="en" sz="2200">
                <a:solidFill>
                  <a:srgbClr val="000000"/>
                </a:solidFill>
                <a:latin typeface="Arial"/>
                <a:ea typeface="Arial"/>
                <a:cs typeface="Arial"/>
                <a:sym typeface="Arial"/>
              </a:rPr>
              <a:t>Website SEO</a:t>
            </a:r>
            <a:endParaRPr sz="2200">
              <a:solidFill>
                <a:srgbClr val="000000"/>
              </a:solidFill>
              <a:latin typeface="Arial"/>
              <a:ea typeface="Arial"/>
              <a:cs typeface="Arial"/>
              <a:sym typeface="Arial"/>
            </a:endParaRPr>
          </a:p>
          <a:p>
            <a:pPr indent="-368300" lvl="0" marL="457200" rtl="0" algn="l">
              <a:spcBef>
                <a:spcPts val="0"/>
              </a:spcBef>
              <a:spcAft>
                <a:spcPts val="0"/>
              </a:spcAft>
              <a:buClr>
                <a:srgbClr val="000000"/>
              </a:buClr>
              <a:buSzPts val="2200"/>
              <a:buFont typeface="Arial"/>
              <a:buAutoNum type="arabicPeriod" startAt="6"/>
            </a:pPr>
            <a:r>
              <a:rPr lang="en" sz="2200">
                <a:solidFill>
                  <a:srgbClr val="000000"/>
                </a:solidFill>
                <a:latin typeface="Arial"/>
                <a:ea typeface="Arial"/>
                <a:cs typeface="Arial"/>
                <a:sym typeface="Arial"/>
              </a:rPr>
              <a:t>Website </a:t>
            </a:r>
            <a:r>
              <a:rPr lang="en" sz="2200">
                <a:solidFill>
                  <a:srgbClr val="000000"/>
                </a:solidFill>
                <a:latin typeface="Arial"/>
                <a:ea typeface="Arial"/>
                <a:cs typeface="Arial"/>
                <a:sym typeface="Arial"/>
              </a:rPr>
              <a:t>Design</a:t>
            </a:r>
            <a:endParaRPr sz="2200">
              <a:solidFill>
                <a:srgbClr val="000000"/>
              </a:solidFill>
              <a:latin typeface="Arial"/>
              <a:ea typeface="Arial"/>
              <a:cs typeface="Arial"/>
              <a:sym typeface="Arial"/>
            </a:endParaRPr>
          </a:p>
          <a:p>
            <a:pPr indent="-368300" lvl="0" marL="457200" rtl="0" algn="l">
              <a:spcBef>
                <a:spcPts val="0"/>
              </a:spcBef>
              <a:spcAft>
                <a:spcPts val="0"/>
              </a:spcAft>
              <a:buClr>
                <a:srgbClr val="000000"/>
              </a:buClr>
              <a:buSzPts val="2200"/>
              <a:buFont typeface="Arial"/>
              <a:buAutoNum type="arabicPeriod" startAt="6"/>
            </a:pPr>
            <a:r>
              <a:rPr lang="en" sz="2200">
                <a:solidFill>
                  <a:srgbClr val="000000"/>
                </a:solidFill>
                <a:latin typeface="Arial"/>
                <a:ea typeface="Arial"/>
                <a:cs typeface="Arial"/>
                <a:sym typeface="Arial"/>
              </a:rPr>
              <a:t>IT &amp; Software Industry</a:t>
            </a:r>
            <a:endParaRPr sz="2200">
              <a:solidFill>
                <a:srgbClr val="000000"/>
              </a:solidFill>
              <a:latin typeface="Arial"/>
              <a:ea typeface="Arial"/>
              <a:cs typeface="Arial"/>
              <a:sym typeface="Arial"/>
            </a:endParaRPr>
          </a:p>
          <a:p>
            <a:pPr indent="-368300" lvl="0" marL="457200" rtl="0" algn="l">
              <a:spcBef>
                <a:spcPts val="0"/>
              </a:spcBef>
              <a:spcAft>
                <a:spcPts val="0"/>
              </a:spcAft>
              <a:buClr>
                <a:srgbClr val="000000"/>
              </a:buClr>
              <a:buSzPts val="2200"/>
              <a:buFont typeface="Arial"/>
              <a:buAutoNum type="arabicPeriod" startAt="6"/>
            </a:pPr>
            <a:r>
              <a:rPr lang="en" sz="2200">
                <a:solidFill>
                  <a:srgbClr val="000000"/>
                </a:solidFill>
                <a:latin typeface="Arial"/>
                <a:ea typeface="Arial"/>
                <a:cs typeface="Arial"/>
                <a:sym typeface="Arial"/>
              </a:rPr>
              <a:t>Grow your Business</a:t>
            </a:r>
            <a:endParaRPr sz="2200">
              <a:solidFill>
                <a:srgbClr val="000000"/>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30"/>
          <p:cNvSpPr txBox="1"/>
          <p:nvPr>
            <p:ph type="title"/>
          </p:nvPr>
        </p:nvSpPr>
        <p:spPr>
          <a:xfrm>
            <a:off x="311700" y="313250"/>
            <a:ext cx="8520600" cy="623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990"/>
              <a:buNone/>
            </a:pPr>
            <a:r>
              <a:rPr lang="en" sz="2770">
                <a:solidFill>
                  <a:srgbClr val="FFFFFF"/>
                </a:solidFill>
                <a:latin typeface="Roboto"/>
                <a:ea typeface="Roboto"/>
                <a:cs typeface="Roboto"/>
                <a:sym typeface="Roboto"/>
              </a:rPr>
              <a:t>The Team at Eternal Works</a:t>
            </a:r>
            <a:endParaRPr sz="2770">
              <a:solidFill>
                <a:srgbClr val="FFFFFF"/>
              </a:solidFill>
              <a:latin typeface="Roboto"/>
              <a:ea typeface="Roboto"/>
              <a:cs typeface="Roboto"/>
              <a:sym typeface="Roboto"/>
            </a:endParaRPr>
          </a:p>
          <a:p>
            <a:pPr indent="0" lvl="0" marL="0" rtl="0" algn="l">
              <a:spcBef>
                <a:spcPts val="1200"/>
              </a:spcBef>
              <a:spcAft>
                <a:spcPts val="0"/>
              </a:spcAft>
              <a:buSzPts val="990"/>
              <a:buNone/>
            </a:pPr>
            <a:r>
              <a:t/>
            </a:r>
            <a:endParaRPr sz="2520"/>
          </a:p>
        </p:txBody>
      </p:sp>
      <p:pic>
        <p:nvPicPr>
          <p:cNvPr id="176" name="Google Shape;176;p30"/>
          <p:cNvPicPr preferRelativeResize="0"/>
          <p:nvPr/>
        </p:nvPicPr>
        <p:blipFill>
          <a:blip r:embed="rId3">
            <a:alphaModFix/>
          </a:blip>
          <a:stretch>
            <a:fillRect/>
          </a:stretch>
        </p:blipFill>
        <p:spPr>
          <a:xfrm>
            <a:off x="5517575" y="142950"/>
            <a:ext cx="2868675" cy="4857601"/>
          </a:xfrm>
          <a:prstGeom prst="rect">
            <a:avLst/>
          </a:prstGeom>
          <a:noFill/>
          <a:ln>
            <a:noFill/>
          </a:ln>
        </p:spPr>
      </p:pic>
      <p:pic>
        <p:nvPicPr>
          <p:cNvPr id="177" name="Google Shape;177;p30"/>
          <p:cNvPicPr preferRelativeResize="0"/>
          <p:nvPr/>
        </p:nvPicPr>
        <p:blipFill>
          <a:blip r:embed="rId4">
            <a:alphaModFix/>
          </a:blip>
          <a:stretch>
            <a:fillRect/>
          </a:stretch>
        </p:blipFill>
        <p:spPr>
          <a:xfrm>
            <a:off x="116850" y="1527850"/>
            <a:ext cx="5212774" cy="2860917"/>
          </a:xfrm>
          <a:prstGeom prst="rect">
            <a:avLst/>
          </a:prstGeom>
          <a:noFill/>
          <a:ln cap="flat" cmpd="sng" w="9525">
            <a:solidFill>
              <a:srgbClr val="D9D9D9"/>
            </a:solidFill>
            <a:prstDash val="solid"/>
            <a:round/>
            <a:headEnd len="sm" w="sm" type="none"/>
            <a:tailEnd len="sm" w="sm" type="none"/>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31"/>
          <p:cNvSpPr txBox="1"/>
          <p:nvPr>
            <p:ph type="title"/>
          </p:nvPr>
        </p:nvSpPr>
        <p:spPr>
          <a:xfrm>
            <a:off x="2622525" y="0"/>
            <a:ext cx="8520600" cy="623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990"/>
              <a:buNone/>
            </a:pPr>
            <a:r>
              <a:rPr lang="en" sz="2770">
                <a:solidFill>
                  <a:srgbClr val="FFFFFF"/>
                </a:solidFill>
                <a:latin typeface="Roboto"/>
                <a:ea typeface="Roboto"/>
                <a:cs typeface="Roboto"/>
                <a:sym typeface="Roboto"/>
              </a:rPr>
              <a:t>Inbound Marketing</a:t>
            </a:r>
            <a:endParaRPr sz="2770">
              <a:solidFill>
                <a:srgbClr val="FFFFFF"/>
              </a:solidFill>
              <a:latin typeface="Roboto"/>
              <a:ea typeface="Roboto"/>
              <a:cs typeface="Roboto"/>
              <a:sym typeface="Roboto"/>
            </a:endParaRPr>
          </a:p>
          <a:p>
            <a:pPr indent="0" lvl="0" marL="0" rtl="0" algn="l">
              <a:spcBef>
                <a:spcPts val="1200"/>
              </a:spcBef>
              <a:spcAft>
                <a:spcPts val="0"/>
              </a:spcAft>
              <a:buSzPts val="990"/>
              <a:buNone/>
            </a:pPr>
            <a:r>
              <a:t/>
            </a:r>
            <a:endParaRPr sz="2520"/>
          </a:p>
        </p:txBody>
      </p:sp>
      <p:pic>
        <p:nvPicPr>
          <p:cNvPr id="183" name="Google Shape;183;p31"/>
          <p:cNvPicPr preferRelativeResize="0"/>
          <p:nvPr/>
        </p:nvPicPr>
        <p:blipFill>
          <a:blip r:embed="rId3">
            <a:alphaModFix/>
          </a:blip>
          <a:stretch>
            <a:fillRect/>
          </a:stretch>
        </p:blipFill>
        <p:spPr>
          <a:xfrm>
            <a:off x="766925" y="541350"/>
            <a:ext cx="2653149" cy="4492676"/>
          </a:xfrm>
          <a:prstGeom prst="rect">
            <a:avLst/>
          </a:prstGeom>
          <a:noFill/>
          <a:ln>
            <a:noFill/>
          </a:ln>
        </p:spPr>
      </p:pic>
      <p:pic>
        <p:nvPicPr>
          <p:cNvPr id="184" name="Google Shape;184;p31"/>
          <p:cNvPicPr preferRelativeResize="0"/>
          <p:nvPr/>
        </p:nvPicPr>
        <p:blipFill>
          <a:blip r:embed="rId4">
            <a:alphaModFix/>
          </a:blip>
          <a:stretch>
            <a:fillRect/>
          </a:stretch>
        </p:blipFill>
        <p:spPr>
          <a:xfrm>
            <a:off x="4465124" y="680188"/>
            <a:ext cx="3430482" cy="4215000"/>
          </a:xfrm>
          <a:prstGeom prst="rect">
            <a:avLst/>
          </a:prstGeom>
          <a:noFill/>
          <a:ln cap="flat" cmpd="sng" w="9525">
            <a:solidFill>
              <a:srgbClr val="D9D9D9"/>
            </a:solidFill>
            <a:prstDash val="solid"/>
            <a:round/>
            <a:headEnd len="sm" w="sm" type="none"/>
            <a:tailEnd len="sm" w="sm" type="none"/>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32"/>
          <p:cNvSpPr txBox="1"/>
          <p:nvPr>
            <p:ph type="title"/>
          </p:nvPr>
        </p:nvSpPr>
        <p:spPr>
          <a:xfrm>
            <a:off x="768900" y="0"/>
            <a:ext cx="3308700" cy="623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990"/>
              <a:buNone/>
            </a:pPr>
            <a:r>
              <a:rPr lang="en" sz="3070">
                <a:solidFill>
                  <a:srgbClr val="FFFFFF"/>
                </a:solidFill>
                <a:latin typeface="Roboto"/>
                <a:ea typeface="Roboto"/>
                <a:cs typeface="Roboto"/>
                <a:sym typeface="Roboto"/>
              </a:rPr>
              <a:t>Client Success</a:t>
            </a:r>
            <a:endParaRPr sz="3070">
              <a:solidFill>
                <a:srgbClr val="FFFFFF"/>
              </a:solidFill>
              <a:latin typeface="Roboto"/>
              <a:ea typeface="Roboto"/>
              <a:cs typeface="Roboto"/>
              <a:sym typeface="Roboto"/>
            </a:endParaRPr>
          </a:p>
          <a:p>
            <a:pPr indent="0" lvl="0" marL="0" rtl="0" algn="l">
              <a:spcBef>
                <a:spcPts val="1200"/>
              </a:spcBef>
              <a:spcAft>
                <a:spcPts val="0"/>
              </a:spcAft>
              <a:buSzPts val="990"/>
              <a:buNone/>
            </a:pPr>
            <a:r>
              <a:t/>
            </a:r>
            <a:endParaRPr sz="2520"/>
          </a:p>
        </p:txBody>
      </p:sp>
      <p:sp>
        <p:nvSpPr>
          <p:cNvPr id="190" name="Google Shape;190;p32"/>
          <p:cNvSpPr txBox="1"/>
          <p:nvPr>
            <p:ph type="title"/>
          </p:nvPr>
        </p:nvSpPr>
        <p:spPr>
          <a:xfrm>
            <a:off x="5090875" y="0"/>
            <a:ext cx="3255300" cy="623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990"/>
              <a:buNone/>
            </a:pPr>
            <a:r>
              <a:rPr lang="en" sz="3070">
                <a:solidFill>
                  <a:srgbClr val="FFFFFF"/>
                </a:solidFill>
                <a:latin typeface="Roboto"/>
                <a:ea typeface="Roboto"/>
                <a:cs typeface="Roboto"/>
                <a:sym typeface="Roboto"/>
              </a:rPr>
              <a:t>Tips and Tricks</a:t>
            </a:r>
            <a:endParaRPr sz="3070">
              <a:solidFill>
                <a:srgbClr val="FFFFFF"/>
              </a:solidFill>
              <a:latin typeface="Roboto"/>
              <a:ea typeface="Roboto"/>
              <a:cs typeface="Roboto"/>
              <a:sym typeface="Roboto"/>
            </a:endParaRPr>
          </a:p>
          <a:p>
            <a:pPr indent="0" lvl="0" marL="0" rtl="0" algn="l">
              <a:spcBef>
                <a:spcPts val="1200"/>
              </a:spcBef>
              <a:spcAft>
                <a:spcPts val="0"/>
              </a:spcAft>
              <a:buSzPts val="990"/>
              <a:buNone/>
            </a:pPr>
            <a:r>
              <a:t/>
            </a:r>
            <a:endParaRPr sz="2520"/>
          </a:p>
        </p:txBody>
      </p:sp>
      <p:pic>
        <p:nvPicPr>
          <p:cNvPr id="191" name="Google Shape;191;p32"/>
          <p:cNvPicPr preferRelativeResize="0"/>
          <p:nvPr/>
        </p:nvPicPr>
        <p:blipFill>
          <a:blip r:embed="rId3">
            <a:alphaModFix/>
          </a:blip>
          <a:stretch>
            <a:fillRect/>
          </a:stretch>
        </p:blipFill>
        <p:spPr>
          <a:xfrm>
            <a:off x="839650" y="623700"/>
            <a:ext cx="2627451" cy="4449150"/>
          </a:xfrm>
          <a:prstGeom prst="rect">
            <a:avLst/>
          </a:prstGeom>
          <a:noFill/>
          <a:ln cap="flat" cmpd="sng" w="9525">
            <a:solidFill>
              <a:srgbClr val="B7B7B7"/>
            </a:solidFill>
            <a:prstDash val="solid"/>
            <a:round/>
            <a:headEnd len="sm" w="sm" type="none"/>
            <a:tailEnd len="sm" w="sm" type="none"/>
          </a:ln>
        </p:spPr>
      </p:pic>
      <p:pic>
        <p:nvPicPr>
          <p:cNvPr id="192" name="Google Shape;192;p32"/>
          <p:cNvPicPr preferRelativeResize="0"/>
          <p:nvPr/>
        </p:nvPicPr>
        <p:blipFill>
          <a:blip r:embed="rId4">
            <a:alphaModFix/>
          </a:blip>
          <a:stretch>
            <a:fillRect/>
          </a:stretch>
        </p:blipFill>
        <p:spPr>
          <a:xfrm>
            <a:off x="5258526" y="799938"/>
            <a:ext cx="2770457" cy="4096676"/>
          </a:xfrm>
          <a:prstGeom prst="rect">
            <a:avLst/>
          </a:prstGeom>
          <a:noFill/>
          <a:ln cap="flat" cmpd="sng" w="9525">
            <a:solidFill>
              <a:srgbClr val="D9D9D9"/>
            </a:solidFill>
            <a:prstDash val="solid"/>
            <a:round/>
            <a:headEnd len="sm" w="sm" type="none"/>
            <a:tailEnd len="sm" w="sm" type="none"/>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33"/>
          <p:cNvSpPr txBox="1"/>
          <p:nvPr>
            <p:ph type="title"/>
          </p:nvPr>
        </p:nvSpPr>
        <p:spPr>
          <a:xfrm>
            <a:off x="2705725" y="0"/>
            <a:ext cx="8520600" cy="623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990"/>
              <a:buNone/>
            </a:pPr>
            <a:r>
              <a:rPr lang="en" sz="2770">
                <a:solidFill>
                  <a:srgbClr val="FFFFFF"/>
                </a:solidFill>
                <a:latin typeface="Roboto"/>
                <a:ea typeface="Roboto"/>
                <a:cs typeface="Roboto"/>
                <a:sym typeface="Roboto"/>
              </a:rPr>
              <a:t>Services Provided</a:t>
            </a:r>
            <a:endParaRPr sz="2770">
              <a:solidFill>
                <a:srgbClr val="FFFFFF"/>
              </a:solidFill>
              <a:latin typeface="Roboto"/>
              <a:ea typeface="Roboto"/>
              <a:cs typeface="Roboto"/>
              <a:sym typeface="Roboto"/>
            </a:endParaRPr>
          </a:p>
          <a:p>
            <a:pPr indent="0" lvl="0" marL="0" rtl="0" algn="l">
              <a:spcBef>
                <a:spcPts val="1200"/>
              </a:spcBef>
              <a:spcAft>
                <a:spcPts val="0"/>
              </a:spcAft>
              <a:buSzPts val="990"/>
              <a:buNone/>
            </a:pPr>
            <a:r>
              <a:t/>
            </a:r>
            <a:endParaRPr sz="2520"/>
          </a:p>
        </p:txBody>
      </p:sp>
      <p:pic>
        <p:nvPicPr>
          <p:cNvPr id="198" name="Google Shape;198;p33"/>
          <p:cNvPicPr preferRelativeResize="0"/>
          <p:nvPr/>
        </p:nvPicPr>
        <p:blipFill>
          <a:blip r:embed="rId3">
            <a:alphaModFix/>
          </a:blip>
          <a:stretch>
            <a:fillRect/>
          </a:stretch>
        </p:blipFill>
        <p:spPr>
          <a:xfrm>
            <a:off x="638250" y="514391"/>
            <a:ext cx="2917125" cy="4482709"/>
          </a:xfrm>
          <a:prstGeom prst="rect">
            <a:avLst/>
          </a:prstGeom>
          <a:noFill/>
          <a:ln cap="flat" cmpd="sng" w="9525">
            <a:solidFill>
              <a:srgbClr val="D9D9D9"/>
            </a:solidFill>
            <a:prstDash val="solid"/>
            <a:round/>
            <a:headEnd len="sm" w="sm" type="none"/>
            <a:tailEnd len="sm" w="sm" type="none"/>
          </a:ln>
        </p:spPr>
      </p:pic>
      <p:pic>
        <p:nvPicPr>
          <p:cNvPr id="199" name="Google Shape;199;p33"/>
          <p:cNvPicPr preferRelativeResize="0"/>
          <p:nvPr/>
        </p:nvPicPr>
        <p:blipFill>
          <a:blip r:embed="rId4">
            <a:alphaModFix/>
          </a:blip>
          <a:stretch>
            <a:fillRect/>
          </a:stretch>
        </p:blipFill>
        <p:spPr>
          <a:xfrm>
            <a:off x="4927500" y="569050"/>
            <a:ext cx="2917125" cy="4482702"/>
          </a:xfrm>
          <a:prstGeom prst="rect">
            <a:avLst/>
          </a:prstGeom>
          <a:noFill/>
          <a:ln cap="flat" cmpd="sng" w="9525">
            <a:solidFill>
              <a:srgbClr val="D9D9D9"/>
            </a:solidFill>
            <a:prstDash val="solid"/>
            <a:round/>
            <a:headEnd len="sm" w="sm" type="none"/>
            <a:tailEnd len="sm" w="sm" type="none"/>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34"/>
          <p:cNvSpPr txBox="1"/>
          <p:nvPr>
            <p:ph type="title"/>
          </p:nvPr>
        </p:nvSpPr>
        <p:spPr>
          <a:xfrm>
            <a:off x="2466000" y="86775"/>
            <a:ext cx="8520600" cy="623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990"/>
              <a:buNone/>
            </a:pPr>
            <a:r>
              <a:rPr lang="en" sz="2770">
                <a:solidFill>
                  <a:srgbClr val="FFFFFF"/>
                </a:solidFill>
                <a:latin typeface="Roboto"/>
                <a:ea typeface="Roboto"/>
                <a:cs typeface="Roboto"/>
                <a:sym typeface="Roboto"/>
              </a:rPr>
              <a:t>Services Provided</a:t>
            </a:r>
            <a:endParaRPr sz="2770">
              <a:solidFill>
                <a:srgbClr val="FFFFFF"/>
              </a:solidFill>
              <a:latin typeface="Roboto"/>
              <a:ea typeface="Roboto"/>
              <a:cs typeface="Roboto"/>
              <a:sym typeface="Roboto"/>
            </a:endParaRPr>
          </a:p>
          <a:p>
            <a:pPr indent="0" lvl="0" marL="0" rtl="0" algn="l">
              <a:spcBef>
                <a:spcPts val="1200"/>
              </a:spcBef>
              <a:spcAft>
                <a:spcPts val="0"/>
              </a:spcAft>
              <a:buSzPts val="990"/>
              <a:buNone/>
            </a:pPr>
            <a:r>
              <a:t/>
            </a:r>
            <a:endParaRPr sz="2520"/>
          </a:p>
        </p:txBody>
      </p:sp>
      <p:pic>
        <p:nvPicPr>
          <p:cNvPr id="205" name="Google Shape;205;p34"/>
          <p:cNvPicPr preferRelativeResize="0"/>
          <p:nvPr/>
        </p:nvPicPr>
        <p:blipFill>
          <a:blip r:embed="rId3">
            <a:alphaModFix/>
          </a:blip>
          <a:stretch>
            <a:fillRect/>
          </a:stretch>
        </p:blipFill>
        <p:spPr>
          <a:xfrm>
            <a:off x="446325" y="634200"/>
            <a:ext cx="2572974" cy="4356900"/>
          </a:xfrm>
          <a:prstGeom prst="rect">
            <a:avLst/>
          </a:prstGeom>
          <a:noFill/>
          <a:ln>
            <a:noFill/>
          </a:ln>
        </p:spPr>
      </p:pic>
      <p:pic>
        <p:nvPicPr>
          <p:cNvPr id="206" name="Google Shape;206;p34"/>
          <p:cNvPicPr preferRelativeResize="0"/>
          <p:nvPr/>
        </p:nvPicPr>
        <p:blipFill>
          <a:blip r:embed="rId4">
            <a:alphaModFix/>
          </a:blip>
          <a:stretch>
            <a:fillRect/>
          </a:stretch>
        </p:blipFill>
        <p:spPr>
          <a:xfrm>
            <a:off x="4093524" y="748538"/>
            <a:ext cx="3966966" cy="4128225"/>
          </a:xfrm>
          <a:prstGeom prst="rect">
            <a:avLst/>
          </a:prstGeom>
          <a:noFill/>
          <a:ln cap="flat" cmpd="sng" w="9525">
            <a:solidFill>
              <a:srgbClr val="EFEFEF"/>
            </a:solidFill>
            <a:prstDash val="solid"/>
            <a:round/>
            <a:headEnd len="sm" w="sm" type="none"/>
            <a:tailEnd len="sm" w="sm" type="none"/>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35"/>
          <p:cNvSpPr txBox="1"/>
          <p:nvPr>
            <p:ph type="title"/>
          </p:nvPr>
        </p:nvSpPr>
        <p:spPr>
          <a:xfrm>
            <a:off x="2409200" y="0"/>
            <a:ext cx="8520600" cy="623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990"/>
              <a:buNone/>
            </a:pPr>
            <a:r>
              <a:rPr lang="en" sz="2770">
                <a:solidFill>
                  <a:srgbClr val="FFFFFF"/>
                </a:solidFill>
                <a:latin typeface="Roboto"/>
                <a:ea typeface="Roboto"/>
                <a:cs typeface="Roboto"/>
                <a:sym typeface="Roboto"/>
              </a:rPr>
              <a:t>Business Culture</a:t>
            </a:r>
            <a:endParaRPr sz="2770">
              <a:solidFill>
                <a:srgbClr val="FFFFFF"/>
              </a:solidFill>
              <a:latin typeface="Roboto"/>
              <a:ea typeface="Roboto"/>
              <a:cs typeface="Roboto"/>
              <a:sym typeface="Roboto"/>
            </a:endParaRPr>
          </a:p>
          <a:p>
            <a:pPr indent="0" lvl="0" marL="0" rtl="0" algn="l">
              <a:spcBef>
                <a:spcPts val="1200"/>
              </a:spcBef>
              <a:spcAft>
                <a:spcPts val="0"/>
              </a:spcAft>
              <a:buSzPts val="990"/>
              <a:buNone/>
            </a:pPr>
            <a:r>
              <a:t/>
            </a:r>
            <a:endParaRPr sz="2520"/>
          </a:p>
        </p:txBody>
      </p:sp>
      <p:pic>
        <p:nvPicPr>
          <p:cNvPr id="212" name="Google Shape;212;p35"/>
          <p:cNvPicPr preferRelativeResize="0"/>
          <p:nvPr/>
        </p:nvPicPr>
        <p:blipFill>
          <a:blip r:embed="rId3">
            <a:alphaModFix/>
          </a:blip>
          <a:stretch>
            <a:fillRect/>
          </a:stretch>
        </p:blipFill>
        <p:spPr>
          <a:xfrm>
            <a:off x="539825" y="543675"/>
            <a:ext cx="2626425" cy="4447426"/>
          </a:xfrm>
          <a:prstGeom prst="rect">
            <a:avLst/>
          </a:prstGeom>
          <a:noFill/>
          <a:ln>
            <a:noFill/>
          </a:ln>
        </p:spPr>
      </p:pic>
      <p:pic>
        <p:nvPicPr>
          <p:cNvPr id="213" name="Google Shape;213;p35"/>
          <p:cNvPicPr preferRelativeResize="0"/>
          <p:nvPr/>
        </p:nvPicPr>
        <p:blipFill>
          <a:blip r:embed="rId4">
            <a:alphaModFix/>
          </a:blip>
          <a:stretch>
            <a:fillRect/>
          </a:stretch>
        </p:blipFill>
        <p:spPr>
          <a:xfrm>
            <a:off x="4120250" y="659888"/>
            <a:ext cx="4050351" cy="4214999"/>
          </a:xfrm>
          <a:prstGeom prst="rect">
            <a:avLst/>
          </a:prstGeom>
          <a:noFill/>
          <a:ln cap="flat" cmpd="sng" w="9525">
            <a:solidFill>
              <a:srgbClr val="EFEFEF"/>
            </a:solidFill>
            <a:prstDash val="solid"/>
            <a:round/>
            <a:headEnd len="sm" w="sm" type="none"/>
            <a:tailEnd len="sm" w="sm" type="none"/>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36"/>
          <p:cNvSpPr txBox="1"/>
          <p:nvPr>
            <p:ph type="title"/>
          </p:nvPr>
        </p:nvSpPr>
        <p:spPr>
          <a:xfrm>
            <a:off x="5238800" y="0"/>
            <a:ext cx="8520600" cy="623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990"/>
              <a:buNone/>
            </a:pPr>
            <a:r>
              <a:rPr lang="en" sz="2770">
                <a:solidFill>
                  <a:srgbClr val="FFFFFF"/>
                </a:solidFill>
                <a:latin typeface="Roboto"/>
                <a:ea typeface="Roboto"/>
                <a:cs typeface="Roboto"/>
                <a:sym typeface="Roboto"/>
              </a:rPr>
              <a:t>Website Design</a:t>
            </a:r>
            <a:endParaRPr sz="2770">
              <a:solidFill>
                <a:srgbClr val="FFFFFF"/>
              </a:solidFill>
              <a:latin typeface="Roboto"/>
              <a:ea typeface="Roboto"/>
              <a:cs typeface="Roboto"/>
              <a:sym typeface="Roboto"/>
            </a:endParaRPr>
          </a:p>
          <a:p>
            <a:pPr indent="0" lvl="0" marL="0" rtl="0" algn="l">
              <a:spcBef>
                <a:spcPts val="1200"/>
              </a:spcBef>
              <a:spcAft>
                <a:spcPts val="0"/>
              </a:spcAft>
              <a:buSzPts val="990"/>
              <a:buNone/>
            </a:pPr>
            <a:r>
              <a:t/>
            </a:r>
            <a:endParaRPr sz="2520"/>
          </a:p>
        </p:txBody>
      </p:sp>
      <p:sp>
        <p:nvSpPr>
          <p:cNvPr id="219" name="Google Shape;219;p36"/>
          <p:cNvSpPr txBox="1"/>
          <p:nvPr>
            <p:ph type="title"/>
          </p:nvPr>
        </p:nvSpPr>
        <p:spPr>
          <a:xfrm>
            <a:off x="863475" y="104500"/>
            <a:ext cx="3464700" cy="623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990"/>
              <a:buNone/>
            </a:pPr>
            <a:r>
              <a:rPr lang="en" sz="2770">
                <a:solidFill>
                  <a:srgbClr val="FFFFFF"/>
                </a:solidFill>
                <a:latin typeface="Roboto"/>
                <a:ea typeface="Roboto"/>
                <a:cs typeface="Roboto"/>
                <a:sym typeface="Roboto"/>
              </a:rPr>
              <a:t>Website SEO</a:t>
            </a:r>
            <a:endParaRPr sz="2770">
              <a:solidFill>
                <a:srgbClr val="FFFFFF"/>
              </a:solidFill>
              <a:latin typeface="Roboto"/>
              <a:ea typeface="Roboto"/>
              <a:cs typeface="Roboto"/>
              <a:sym typeface="Roboto"/>
            </a:endParaRPr>
          </a:p>
          <a:p>
            <a:pPr indent="0" lvl="0" marL="0" rtl="0" algn="l">
              <a:spcBef>
                <a:spcPts val="1200"/>
              </a:spcBef>
              <a:spcAft>
                <a:spcPts val="0"/>
              </a:spcAft>
              <a:buSzPts val="990"/>
              <a:buNone/>
            </a:pPr>
            <a:r>
              <a:t/>
            </a:r>
            <a:endParaRPr sz="2520"/>
          </a:p>
        </p:txBody>
      </p:sp>
      <p:pic>
        <p:nvPicPr>
          <p:cNvPr id="220" name="Google Shape;220;p36"/>
          <p:cNvPicPr preferRelativeResize="0"/>
          <p:nvPr/>
        </p:nvPicPr>
        <p:blipFill>
          <a:blip r:embed="rId3">
            <a:alphaModFix/>
          </a:blip>
          <a:stretch>
            <a:fillRect/>
          </a:stretch>
        </p:blipFill>
        <p:spPr>
          <a:xfrm>
            <a:off x="5292250" y="623700"/>
            <a:ext cx="2616724" cy="4375923"/>
          </a:xfrm>
          <a:prstGeom prst="rect">
            <a:avLst/>
          </a:prstGeom>
          <a:noFill/>
          <a:ln cap="flat" cmpd="sng" w="9525">
            <a:solidFill>
              <a:srgbClr val="D9D9D9"/>
            </a:solidFill>
            <a:prstDash val="solid"/>
            <a:round/>
            <a:headEnd len="sm" w="sm" type="none"/>
            <a:tailEnd len="sm" w="sm" type="none"/>
          </a:ln>
        </p:spPr>
      </p:pic>
      <p:pic>
        <p:nvPicPr>
          <p:cNvPr id="221" name="Google Shape;221;p36"/>
          <p:cNvPicPr preferRelativeResize="0"/>
          <p:nvPr/>
        </p:nvPicPr>
        <p:blipFill>
          <a:blip r:embed="rId4">
            <a:alphaModFix/>
          </a:blip>
          <a:stretch>
            <a:fillRect/>
          </a:stretch>
        </p:blipFill>
        <p:spPr>
          <a:xfrm>
            <a:off x="626425" y="728188"/>
            <a:ext cx="2833054" cy="4166950"/>
          </a:xfrm>
          <a:prstGeom prst="rect">
            <a:avLst/>
          </a:prstGeom>
          <a:noFill/>
          <a:ln cap="flat" cmpd="sng" w="9525">
            <a:solidFill>
              <a:srgbClr val="D9D9D9"/>
            </a:solidFill>
            <a:prstDash val="solid"/>
            <a:round/>
            <a:headEnd len="sm" w="sm" type="none"/>
            <a:tailEnd len="sm" w="sm" type="none"/>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37"/>
          <p:cNvSpPr txBox="1"/>
          <p:nvPr>
            <p:ph type="title"/>
          </p:nvPr>
        </p:nvSpPr>
        <p:spPr>
          <a:xfrm>
            <a:off x="2578900" y="-72225"/>
            <a:ext cx="3829800" cy="623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990"/>
              <a:buNone/>
            </a:pPr>
            <a:r>
              <a:rPr lang="en" sz="2770">
                <a:solidFill>
                  <a:srgbClr val="FFFFFF"/>
                </a:solidFill>
                <a:latin typeface="Roboto"/>
                <a:ea typeface="Roboto"/>
                <a:cs typeface="Roboto"/>
                <a:sym typeface="Roboto"/>
              </a:rPr>
              <a:t>IT &amp; Software Industry</a:t>
            </a:r>
            <a:endParaRPr sz="2770">
              <a:solidFill>
                <a:srgbClr val="FFFFFF"/>
              </a:solidFill>
              <a:latin typeface="Roboto"/>
              <a:ea typeface="Roboto"/>
              <a:cs typeface="Roboto"/>
              <a:sym typeface="Roboto"/>
            </a:endParaRPr>
          </a:p>
          <a:p>
            <a:pPr indent="0" lvl="0" marL="0" rtl="0" algn="l">
              <a:spcBef>
                <a:spcPts val="1200"/>
              </a:spcBef>
              <a:spcAft>
                <a:spcPts val="0"/>
              </a:spcAft>
              <a:buSzPts val="990"/>
              <a:buNone/>
            </a:pPr>
            <a:r>
              <a:t/>
            </a:r>
            <a:endParaRPr sz="2520"/>
          </a:p>
        </p:txBody>
      </p:sp>
      <p:pic>
        <p:nvPicPr>
          <p:cNvPr id="227" name="Google Shape;227;p37"/>
          <p:cNvPicPr preferRelativeResize="0"/>
          <p:nvPr/>
        </p:nvPicPr>
        <p:blipFill>
          <a:blip r:embed="rId3">
            <a:alphaModFix/>
          </a:blip>
          <a:stretch>
            <a:fillRect/>
          </a:stretch>
        </p:blipFill>
        <p:spPr>
          <a:xfrm>
            <a:off x="366150" y="484675"/>
            <a:ext cx="2666526" cy="4515326"/>
          </a:xfrm>
          <a:prstGeom prst="rect">
            <a:avLst/>
          </a:prstGeom>
          <a:noFill/>
          <a:ln>
            <a:noFill/>
          </a:ln>
        </p:spPr>
      </p:pic>
      <p:pic>
        <p:nvPicPr>
          <p:cNvPr id="228" name="Google Shape;228;p37"/>
          <p:cNvPicPr preferRelativeResize="0"/>
          <p:nvPr/>
        </p:nvPicPr>
        <p:blipFill/>
        <p:spPr>
          <a:xfrm>
            <a:off x="3220626" y="976938"/>
            <a:ext cx="5806525" cy="3189620"/>
          </a:xfrm>
          <a:prstGeom prst="rect">
            <a:avLst/>
          </a:prstGeom>
          <a:noFill/>
          <a:ln cap="flat" cmpd="sng" w="9525">
            <a:solidFill>
              <a:srgbClr val="D9D9D9"/>
            </a:solidFill>
            <a:prstDash val="solid"/>
            <a:round/>
            <a:headEnd len="sm" w="sm" type="none"/>
            <a:tailEnd len="sm" w="sm" type="none"/>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38"/>
          <p:cNvSpPr txBox="1"/>
          <p:nvPr>
            <p:ph type="title"/>
          </p:nvPr>
        </p:nvSpPr>
        <p:spPr>
          <a:xfrm>
            <a:off x="311725" y="500925"/>
            <a:ext cx="8520600" cy="623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990"/>
              <a:buNone/>
            </a:pPr>
            <a:r>
              <a:rPr lang="en" sz="2870">
                <a:solidFill>
                  <a:srgbClr val="FFFFFF"/>
                </a:solidFill>
                <a:latin typeface="Roboto"/>
                <a:ea typeface="Roboto"/>
                <a:cs typeface="Roboto"/>
                <a:sym typeface="Roboto"/>
              </a:rPr>
              <a:t>Grow your Business</a:t>
            </a:r>
            <a:endParaRPr sz="2870">
              <a:solidFill>
                <a:srgbClr val="FFFFFF"/>
              </a:solidFill>
              <a:latin typeface="Roboto"/>
              <a:ea typeface="Roboto"/>
              <a:cs typeface="Roboto"/>
              <a:sym typeface="Roboto"/>
            </a:endParaRPr>
          </a:p>
          <a:p>
            <a:pPr indent="0" lvl="0" marL="0" rtl="0" algn="l">
              <a:spcBef>
                <a:spcPts val="1200"/>
              </a:spcBef>
              <a:spcAft>
                <a:spcPts val="0"/>
              </a:spcAft>
              <a:buSzPts val="990"/>
              <a:buNone/>
            </a:pPr>
            <a:r>
              <a:t/>
            </a:r>
            <a:endParaRPr sz="2520"/>
          </a:p>
        </p:txBody>
      </p:sp>
      <p:pic>
        <p:nvPicPr>
          <p:cNvPr id="234" name="Google Shape;234;p38"/>
          <p:cNvPicPr preferRelativeResize="0"/>
          <p:nvPr/>
        </p:nvPicPr>
        <p:blipFill rotWithShape="1">
          <a:blip r:embed="rId3">
            <a:alphaModFix/>
          </a:blip>
          <a:srcRect b="52283" l="0" r="0" t="0"/>
          <a:stretch/>
        </p:blipFill>
        <p:spPr>
          <a:xfrm>
            <a:off x="377075" y="1824325"/>
            <a:ext cx="2151100" cy="2566075"/>
          </a:xfrm>
          <a:prstGeom prst="rect">
            <a:avLst/>
          </a:prstGeom>
          <a:noFill/>
          <a:ln>
            <a:noFill/>
          </a:ln>
        </p:spPr>
      </p:pic>
      <p:pic>
        <p:nvPicPr>
          <p:cNvPr id="235" name="Google Shape;235;p38"/>
          <p:cNvPicPr preferRelativeResize="0"/>
          <p:nvPr/>
        </p:nvPicPr>
        <p:blipFill rotWithShape="1">
          <a:blip r:embed="rId3">
            <a:alphaModFix/>
          </a:blip>
          <a:srcRect b="0" l="0" r="0" t="47962"/>
          <a:stretch/>
        </p:blipFill>
        <p:spPr>
          <a:xfrm>
            <a:off x="2910025" y="1758263"/>
            <a:ext cx="2225350" cy="2895060"/>
          </a:xfrm>
          <a:prstGeom prst="rect">
            <a:avLst/>
          </a:prstGeom>
          <a:noFill/>
          <a:ln>
            <a:noFill/>
          </a:ln>
        </p:spPr>
      </p:pic>
      <p:pic>
        <p:nvPicPr>
          <p:cNvPr id="236" name="Google Shape;236;p38"/>
          <p:cNvPicPr preferRelativeResize="0"/>
          <p:nvPr/>
        </p:nvPicPr>
        <p:blipFill>
          <a:blip r:embed="rId4">
            <a:alphaModFix/>
          </a:blip>
          <a:stretch>
            <a:fillRect/>
          </a:stretch>
        </p:blipFill>
        <p:spPr>
          <a:xfrm>
            <a:off x="5987000" y="255475"/>
            <a:ext cx="2770181" cy="4632551"/>
          </a:xfrm>
          <a:prstGeom prst="rect">
            <a:avLst/>
          </a:prstGeom>
          <a:noFill/>
          <a:ln cap="flat" cmpd="sng" w="9525">
            <a:solidFill>
              <a:srgbClr val="D9D9D9"/>
            </a:solidFill>
            <a:prstDash val="solid"/>
            <a:round/>
            <a:headEnd len="sm" w="sm" type="none"/>
            <a:tailEnd len="sm" w="sm" type="none"/>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39"/>
          <p:cNvSpPr txBox="1"/>
          <p:nvPr>
            <p:ph type="title"/>
          </p:nvPr>
        </p:nvSpPr>
        <p:spPr>
          <a:xfrm>
            <a:off x="311675" y="798600"/>
            <a:ext cx="6247800" cy="35463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en">
                <a:solidFill>
                  <a:schemeClr val="lt1"/>
                </a:solidFill>
              </a:rPr>
              <a:t>Content Calendar</a:t>
            </a:r>
            <a:endParaRPr>
              <a:solidFill>
                <a:schemeClr val="lt1"/>
              </a:solidFill>
            </a:endParaRPr>
          </a:p>
        </p:txBody>
      </p:sp>
      <p:pic>
        <p:nvPicPr>
          <p:cNvPr id="242" name="Google Shape;242;p39"/>
          <p:cNvPicPr preferRelativeResize="0"/>
          <p:nvPr/>
        </p:nvPicPr>
        <p:blipFill>
          <a:blip r:embed="rId3">
            <a:alphaModFix/>
          </a:blip>
          <a:stretch>
            <a:fillRect/>
          </a:stretch>
        </p:blipFill>
        <p:spPr>
          <a:xfrm>
            <a:off x="959975" y="1682900"/>
            <a:ext cx="8290701" cy="5508499"/>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46" name="Shape 246"/>
        <p:cNvGrpSpPr/>
        <p:nvPr/>
      </p:nvGrpSpPr>
      <p:grpSpPr>
        <a:xfrm>
          <a:off x="0" y="0"/>
          <a:ext cx="0" cy="0"/>
          <a:chOff x="0" y="0"/>
          <a:chExt cx="0" cy="0"/>
        </a:xfrm>
      </p:grpSpPr>
      <p:pic>
        <p:nvPicPr>
          <p:cNvPr id="247" name="Google Shape;247;p40"/>
          <p:cNvPicPr preferRelativeResize="0"/>
          <p:nvPr/>
        </p:nvPicPr>
        <p:blipFill>
          <a:blip r:embed="rId3">
            <a:alphaModFix/>
          </a:blip>
          <a:stretch>
            <a:fillRect/>
          </a:stretch>
        </p:blipFill>
        <p:spPr>
          <a:xfrm>
            <a:off x="756900" y="0"/>
            <a:ext cx="7623241" cy="5143500"/>
          </a:xfrm>
          <a:prstGeom prst="rect">
            <a:avLst/>
          </a:prstGeom>
          <a:noFill/>
          <a:ln>
            <a:noFill/>
          </a:ln>
        </p:spPr>
      </p:pic>
      <p:sp>
        <p:nvSpPr>
          <p:cNvPr id="248" name="Google Shape;248;p40"/>
          <p:cNvSpPr/>
          <p:nvPr/>
        </p:nvSpPr>
        <p:spPr>
          <a:xfrm>
            <a:off x="0" y="-32250"/>
            <a:ext cx="756900" cy="5208000"/>
          </a:xfrm>
          <a:prstGeom prst="rect">
            <a:avLst/>
          </a:prstGeom>
          <a:solidFill>
            <a:srgbClr val="99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40"/>
          <p:cNvSpPr/>
          <p:nvPr/>
        </p:nvSpPr>
        <p:spPr>
          <a:xfrm>
            <a:off x="8387100" y="-32250"/>
            <a:ext cx="756900" cy="5208000"/>
          </a:xfrm>
          <a:prstGeom prst="rect">
            <a:avLst/>
          </a:prstGeom>
          <a:solidFill>
            <a:srgbClr val="99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p41"/>
          <p:cNvSpPr txBox="1"/>
          <p:nvPr>
            <p:ph type="title"/>
          </p:nvPr>
        </p:nvSpPr>
        <p:spPr>
          <a:xfrm>
            <a:off x="311675" y="798600"/>
            <a:ext cx="6247800" cy="35463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en">
                <a:solidFill>
                  <a:schemeClr val="lt1"/>
                </a:solidFill>
              </a:rPr>
              <a:t>Social Media Budget</a:t>
            </a:r>
            <a:endParaRPr>
              <a:solidFill>
                <a:schemeClr val="lt1"/>
              </a:solidFill>
            </a:endParaRPr>
          </a:p>
        </p:txBody>
      </p:sp>
      <p:pic>
        <p:nvPicPr>
          <p:cNvPr id="255" name="Google Shape;255;p41"/>
          <p:cNvPicPr preferRelativeResize="0"/>
          <p:nvPr/>
        </p:nvPicPr>
        <p:blipFill>
          <a:blip r:embed="rId3">
            <a:alphaModFix/>
          </a:blip>
          <a:stretch>
            <a:fillRect/>
          </a:stretch>
        </p:blipFill>
        <p:spPr>
          <a:xfrm>
            <a:off x="959975" y="1682900"/>
            <a:ext cx="8290701" cy="5508499"/>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90000"/>
        </a:solidFill>
      </p:bgPr>
    </p:bg>
    <p:spTree>
      <p:nvGrpSpPr>
        <p:cNvPr id="259" name="Shape 259"/>
        <p:cNvGrpSpPr/>
        <p:nvPr/>
      </p:nvGrpSpPr>
      <p:grpSpPr>
        <a:xfrm>
          <a:off x="0" y="0"/>
          <a:ext cx="0" cy="0"/>
          <a:chOff x="0" y="0"/>
          <a:chExt cx="0" cy="0"/>
        </a:xfrm>
      </p:grpSpPr>
      <p:sp>
        <p:nvSpPr>
          <p:cNvPr id="260" name="Google Shape;260;p42"/>
          <p:cNvSpPr txBox="1"/>
          <p:nvPr/>
        </p:nvSpPr>
        <p:spPr>
          <a:xfrm>
            <a:off x="360175" y="1598475"/>
            <a:ext cx="4429200" cy="2678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FFFFFF"/>
                </a:solidFill>
                <a:latin typeface="Roboto"/>
                <a:ea typeface="Roboto"/>
                <a:cs typeface="Roboto"/>
                <a:sym typeface="Roboto"/>
              </a:rPr>
              <a:t>People Reached: </a:t>
            </a:r>
            <a:r>
              <a:rPr b="1" lang="en" sz="1800">
                <a:solidFill>
                  <a:srgbClr val="FFFFFF"/>
                </a:solidFill>
                <a:latin typeface="Roboto"/>
                <a:ea typeface="Roboto"/>
                <a:cs typeface="Roboto"/>
                <a:sym typeface="Roboto"/>
              </a:rPr>
              <a:t>200 - 500</a:t>
            </a:r>
            <a:endParaRPr b="1" sz="1800">
              <a:solidFill>
                <a:srgbClr val="FFFFFF"/>
              </a:solidFill>
              <a:latin typeface="Roboto"/>
              <a:ea typeface="Roboto"/>
              <a:cs typeface="Roboto"/>
              <a:sym typeface="Roboto"/>
            </a:endParaRPr>
          </a:p>
          <a:p>
            <a:pPr indent="0" lvl="0" marL="0" rtl="0" algn="l">
              <a:spcBef>
                <a:spcPts val="0"/>
              </a:spcBef>
              <a:spcAft>
                <a:spcPts val="0"/>
              </a:spcAft>
              <a:buNone/>
            </a:pPr>
            <a:r>
              <a:rPr lang="en" sz="1800">
                <a:solidFill>
                  <a:srgbClr val="FFFFFF"/>
                </a:solidFill>
                <a:latin typeface="Roboto"/>
                <a:ea typeface="Roboto"/>
                <a:cs typeface="Roboto"/>
                <a:sym typeface="Roboto"/>
              </a:rPr>
              <a:t>Daily Budget: </a:t>
            </a:r>
            <a:r>
              <a:rPr b="1" lang="en" sz="1800">
                <a:solidFill>
                  <a:srgbClr val="FFFFFF"/>
                </a:solidFill>
                <a:latin typeface="Roboto"/>
                <a:ea typeface="Roboto"/>
                <a:cs typeface="Roboto"/>
                <a:sym typeface="Roboto"/>
              </a:rPr>
              <a:t>$5 </a:t>
            </a:r>
            <a:r>
              <a:rPr lang="en" sz="1800">
                <a:solidFill>
                  <a:srgbClr val="FFFFFF"/>
                </a:solidFill>
                <a:latin typeface="Roboto"/>
                <a:ea typeface="Roboto"/>
                <a:cs typeface="Roboto"/>
                <a:sym typeface="Roboto"/>
              </a:rPr>
              <a:t>( Daily Budget actual amount spend may vary)</a:t>
            </a:r>
            <a:endParaRPr sz="1800">
              <a:solidFill>
                <a:srgbClr val="FFFFFF"/>
              </a:solidFill>
              <a:latin typeface="Roboto"/>
              <a:ea typeface="Roboto"/>
              <a:cs typeface="Roboto"/>
              <a:sym typeface="Roboto"/>
            </a:endParaRPr>
          </a:p>
          <a:p>
            <a:pPr indent="0" lvl="0" marL="0" rtl="0" algn="l">
              <a:spcBef>
                <a:spcPts val="0"/>
              </a:spcBef>
              <a:spcAft>
                <a:spcPts val="0"/>
              </a:spcAft>
              <a:buNone/>
            </a:pPr>
            <a:r>
              <a:rPr lang="en" sz="1800">
                <a:solidFill>
                  <a:srgbClr val="FFFFFF"/>
                </a:solidFill>
                <a:latin typeface="Roboto"/>
                <a:ea typeface="Roboto"/>
                <a:cs typeface="Roboto"/>
                <a:sym typeface="Roboto"/>
              </a:rPr>
              <a:t>Duration: </a:t>
            </a:r>
            <a:r>
              <a:rPr b="1" lang="en" sz="1800">
                <a:solidFill>
                  <a:srgbClr val="FFFFFF"/>
                </a:solidFill>
                <a:latin typeface="Roboto"/>
                <a:ea typeface="Roboto"/>
                <a:cs typeface="Roboto"/>
                <a:sym typeface="Roboto"/>
              </a:rPr>
              <a:t>6 Days </a:t>
            </a:r>
            <a:endParaRPr b="1" sz="1800">
              <a:solidFill>
                <a:srgbClr val="FFFFFF"/>
              </a:solidFill>
              <a:latin typeface="Roboto"/>
              <a:ea typeface="Roboto"/>
              <a:cs typeface="Roboto"/>
              <a:sym typeface="Roboto"/>
            </a:endParaRPr>
          </a:p>
          <a:p>
            <a:pPr indent="0" lvl="0" marL="0" rtl="0" algn="l">
              <a:spcBef>
                <a:spcPts val="0"/>
              </a:spcBef>
              <a:spcAft>
                <a:spcPts val="0"/>
              </a:spcAft>
              <a:buNone/>
            </a:pPr>
            <a:r>
              <a:rPr lang="en" sz="1800">
                <a:solidFill>
                  <a:srgbClr val="FFFFFF"/>
                </a:solidFill>
                <a:latin typeface="Roboto"/>
                <a:ea typeface="Roboto"/>
                <a:cs typeface="Roboto"/>
                <a:sym typeface="Roboto"/>
              </a:rPr>
              <a:t>Total</a:t>
            </a:r>
            <a:r>
              <a:rPr b="1" lang="en" sz="1800">
                <a:solidFill>
                  <a:srgbClr val="FFFFFF"/>
                </a:solidFill>
                <a:latin typeface="Roboto"/>
                <a:ea typeface="Roboto"/>
                <a:cs typeface="Roboto"/>
                <a:sym typeface="Roboto"/>
              </a:rPr>
              <a:t>: $30</a:t>
            </a:r>
            <a:endParaRPr b="1" sz="1800">
              <a:solidFill>
                <a:srgbClr val="FFFFFF"/>
              </a:solidFill>
              <a:latin typeface="Roboto"/>
              <a:ea typeface="Roboto"/>
              <a:cs typeface="Roboto"/>
              <a:sym typeface="Roboto"/>
            </a:endParaRPr>
          </a:p>
          <a:p>
            <a:pPr indent="0" lvl="0" marL="0" rtl="0" algn="l">
              <a:spcBef>
                <a:spcPts val="0"/>
              </a:spcBef>
              <a:spcAft>
                <a:spcPts val="0"/>
              </a:spcAft>
              <a:buNone/>
            </a:pPr>
            <a:r>
              <a:t/>
            </a:r>
            <a:endParaRPr b="1" sz="1800">
              <a:solidFill>
                <a:srgbClr val="FFFFFF"/>
              </a:solidFill>
              <a:latin typeface="Roboto"/>
              <a:ea typeface="Roboto"/>
              <a:cs typeface="Roboto"/>
              <a:sym typeface="Roboto"/>
            </a:endParaRPr>
          </a:p>
          <a:p>
            <a:pPr indent="0" lvl="0" marL="0" rtl="0" algn="l">
              <a:spcBef>
                <a:spcPts val="0"/>
              </a:spcBef>
              <a:spcAft>
                <a:spcPts val="0"/>
              </a:spcAft>
              <a:buNone/>
            </a:pPr>
            <a:r>
              <a:rPr lang="en" sz="1800">
                <a:solidFill>
                  <a:srgbClr val="FFFFFF"/>
                </a:solidFill>
                <a:latin typeface="Roboto"/>
                <a:ea typeface="Roboto"/>
                <a:cs typeface="Roboto"/>
                <a:sym typeface="Roboto"/>
              </a:rPr>
              <a:t>Best Day: </a:t>
            </a:r>
            <a:r>
              <a:rPr b="1" lang="en" sz="1800">
                <a:solidFill>
                  <a:srgbClr val="FFFFFF"/>
                </a:solidFill>
                <a:latin typeface="Roboto"/>
                <a:ea typeface="Roboto"/>
                <a:cs typeface="Roboto"/>
                <a:sym typeface="Roboto"/>
              </a:rPr>
              <a:t>Wednesday </a:t>
            </a:r>
            <a:endParaRPr b="1" sz="1800">
              <a:solidFill>
                <a:srgbClr val="FFFFFF"/>
              </a:solidFill>
              <a:latin typeface="Roboto"/>
              <a:ea typeface="Roboto"/>
              <a:cs typeface="Roboto"/>
              <a:sym typeface="Roboto"/>
            </a:endParaRPr>
          </a:p>
          <a:p>
            <a:pPr indent="0" lvl="0" marL="0" rtl="0" algn="l">
              <a:spcBef>
                <a:spcPts val="0"/>
              </a:spcBef>
              <a:spcAft>
                <a:spcPts val="0"/>
              </a:spcAft>
              <a:buNone/>
            </a:pPr>
            <a:r>
              <a:rPr lang="en" sz="1800">
                <a:solidFill>
                  <a:srgbClr val="FFFFFF"/>
                </a:solidFill>
                <a:latin typeface="Roboto"/>
                <a:ea typeface="Roboto"/>
                <a:cs typeface="Roboto"/>
                <a:sym typeface="Roboto"/>
              </a:rPr>
              <a:t>Best Time: </a:t>
            </a:r>
            <a:r>
              <a:rPr b="1" lang="en" sz="1800">
                <a:solidFill>
                  <a:srgbClr val="FFFFFF"/>
                </a:solidFill>
                <a:latin typeface="Roboto"/>
                <a:ea typeface="Roboto"/>
                <a:cs typeface="Roboto"/>
                <a:sym typeface="Roboto"/>
              </a:rPr>
              <a:t>Wednesday from 9 a.m.- noon</a:t>
            </a:r>
            <a:endParaRPr b="1" sz="1800">
              <a:solidFill>
                <a:srgbClr val="FFFFFF"/>
              </a:solidFill>
              <a:latin typeface="Roboto"/>
              <a:ea typeface="Roboto"/>
              <a:cs typeface="Roboto"/>
              <a:sym typeface="Roboto"/>
            </a:endParaRPr>
          </a:p>
          <a:p>
            <a:pPr indent="0" lvl="0" marL="0" rtl="0" algn="l">
              <a:spcBef>
                <a:spcPts val="0"/>
              </a:spcBef>
              <a:spcAft>
                <a:spcPts val="0"/>
              </a:spcAft>
              <a:buNone/>
            </a:pPr>
            <a:r>
              <a:rPr lang="en" sz="1800">
                <a:solidFill>
                  <a:srgbClr val="FFFFFF"/>
                </a:solidFill>
                <a:latin typeface="Roboto"/>
                <a:ea typeface="Roboto"/>
                <a:cs typeface="Roboto"/>
                <a:sym typeface="Roboto"/>
              </a:rPr>
              <a:t>Worse Day: </a:t>
            </a:r>
            <a:r>
              <a:rPr b="1" lang="en" sz="1800">
                <a:solidFill>
                  <a:srgbClr val="FFFFFF"/>
                </a:solidFill>
                <a:latin typeface="Roboto"/>
                <a:ea typeface="Roboto"/>
                <a:cs typeface="Roboto"/>
                <a:sym typeface="Roboto"/>
              </a:rPr>
              <a:t>Sunday</a:t>
            </a:r>
            <a:endParaRPr b="1" sz="1800">
              <a:solidFill>
                <a:srgbClr val="FFFFFF"/>
              </a:solidFill>
              <a:latin typeface="Roboto"/>
              <a:ea typeface="Roboto"/>
              <a:cs typeface="Roboto"/>
              <a:sym typeface="Roboto"/>
            </a:endParaRPr>
          </a:p>
        </p:txBody>
      </p:sp>
      <p:pic>
        <p:nvPicPr>
          <p:cNvPr id="261" name="Google Shape;261;p42"/>
          <p:cNvPicPr preferRelativeResize="0"/>
          <p:nvPr/>
        </p:nvPicPr>
        <p:blipFill rotWithShape="1">
          <a:blip r:embed="rId3">
            <a:alphaModFix/>
          </a:blip>
          <a:srcRect b="23139" l="51546" r="3363" t="32156"/>
          <a:stretch/>
        </p:blipFill>
        <p:spPr>
          <a:xfrm>
            <a:off x="4967100" y="1199450"/>
            <a:ext cx="3843401" cy="2906875"/>
          </a:xfrm>
          <a:prstGeom prst="rect">
            <a:avLst/>
          </a:prstGeom>
          <a:noFill/>
          <a:ln cap="flat" cmpd="sng" w="9525">
            <a:solidFill>
              <a:srgbClr val="999999"/>
            </a:solidFill>
            <a:prstDash val="solid"/>
            <a:round/>
            <a:headEnd len="sm" w="sm" type="none"/>
            <a:tailEnd len="sm" w="sm" type="none"/>
          </a:ln>
        </p:spPr>
      </p:pic>
      <p:pic>
        <p:nvPicPr>
          <p:cNvPr id="262" name="Google Shape;262;p42"/>
          <p:cNvPicPr preferRelativeResize="0"/>
          <p:nvPr/>
        </p:nvPicPr>
        <p:blipFill rotWithShape="1">
          <a:blip r:embed="rId3">
            <a:alphaModFix/>
          </a:blip>
          <a:srcRect b="66675" l="12729" r="66810" t="8211"/>
          <a:stretch/>
        </p:blipFill>
        <p:spPr>
          <a:xfrm>
            <a:off x="473075" y="282225"/>
            <a:ext cx="1145124" cy="1058324"/>
          </a:xfrm>
          <a:prstGeom prst="rect">
            <a:avLst/>
          </a:prstGeom>
          <a:noFill/>
          <a:ln cap="flat" cmpd="sng" w="9525">
            <a:solidFill>
              <a:srgbClr val="999999"/>
            </a:solidFill>
            <a:prstDash val="solid"/>
            <a:round/>
            <a:headEnd len="sm" w="sm" type="none"/>
            <a:tailEnd len="sm" w="sm" type="none"/>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pic>
        <p:nvPicPr>
          <p:cNvPr id="267" name="Google Shape;267;p43"/>
          <p:cNvPicPr preferRelativeResize="0"/>
          <p:nvPr/>
        </p:nvPicPr>
        <p:blipFill rotWithShape="1">
          <a:blip r:embed="rId3">
            <a:alphaModFix/>
          </a:blip>
          <a:srcRect b="67561" l="18249" r="64974" t="10214"/>
          <a:stretch/>
        </p:blipFill>
        <p:spPr>
          <a:xfrm>
            <a:off x="508000" y="310450"/>
            <a:ext cx="1028501" cy="1058324"/>
          </a:xfrm>
          <a:prstGeom prst="rect">
            <a:avLst/>
          </a:prstGeom>
          <a:noFill/>
          <a:ln cap="flat" cmpd="sng" w="9525">
            <a:solidFill>
              <a:srgbClr val="999999"/>
            </a:solidFill>
            <a:prstDash val="solid"/>
            <a:round/>
            <a:headEnd len="sm" w="sm" type="none"/>
            <a:tailEnd len="sm" w="sm" type="none"/>
          </a:ln>
        </p:spPr>
      </p:pic>
      <p:sp>
        <p:nvSpPr>
          <p:cNvPr id="268" name="Google Shape;268;p43"/>
          <p:cNvSpPr txBox="1"/>
          <p:nvPr/>
        </p:nvSpPr>
        <p:spPr>
          <a:xfrm>
            <a:off x="444850" y="1711350"/>
            <a:ext cx="4429200" cy="2678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FFFFFF"/>
                </a:solidFill>
                <a:latin typeface="Roboto"/>
                <a:ea typeface="Roboto"/>
                <a:cs typeface="Roboto"/>
                <a:sym typeface="Roboto"/>
              </a:rPr>
              <a:t>Estimated</a:t>
            </a:r>
            <a:r>
              <a:rPr lang="en" sz="1800">
                <a:solidFill>
                  <a:srgbClr val="FFFFFF"/>
                </a:solidFill>
                <a:latin typeface="Roboto"/>
                <a:ea typeface="Roboto"/>
                <a:cs typeface="Roboto"/>
                <a:sym typeface="Roboto"/>
              </a:rPr>
              <a:t> Reached: </a:t>
            </a:r>
            <a:r>
              <a:rPr b="1" lang="en" sz="1800">
                <a:solidFill>
                  <a:srgbClr val="FFFFFF"/>
                </a:solidFill>
                <a:latin typeface="Roboto"/>
                <a:ea typeface="Roboto"/>
                <a:cs typeface="Roboto"/>
                <a:sym typeface="Roboto"/>
              </a:rPr>
              <a:t>18</a:t>
            </a:r>
            <a:r>
              <a:rPr b="1" lang="en" sz="1800">
                <a:solidFill>
                  <a:srgbClr val="FFFFFF"/>
                </a:solidFill>
                <a:latin typeface="Roboto"/>
                <a:ea typeface="Roboto"/>
                <a:cs typeface="Roboto"/>
                <a:sym typeface="Roboto"/>
              </a:rPr>
              <a:t>00 - 4,700</a:t>
            </a:r>
            <a:endParaRPr b="1" sz="1800">
              <a:solidFill>
                <a:srgbClr val="FFFFFF"/>
              </a:solidFill>
              <a:latin typeface="Roboto"/>
              <a:ea typeface="Roboto"/>
              <a:cs typeface="Roboto"/>
              <a:sym typeface="Roboto"/>
            </a:endParaRPr>
          </a:p>
          <a:p>
            <a:pPr indent="0" lvl="0" marL="0" rtl="0" algn="l">
              <a:spcBef>
                <a:spcPts val="0"/>
              </a:spcBef>
              <a:spcAft>
                <a:spcPts val="0"/>
              </a:spcAft>
              <a:buNone/>
            </a:pPr>
            <a:r>
              <a:rPr lang="en" sz="1800">
                <a:solidFill>
                  <a:srgbClr val="FFFFFF"/>
                </a:solidFill>
                <a:latin typeface="Roboto"/>
                <a:ea typeface="Roboto"/>
                <a:cs typeface="Roboto"/>
                <a:sym typeface="Roboto"/>
              </a:rPr>
              <a:t>Daily Budget: </a:t>
            </a:r>
            <a:r>
              <a:rPr b="1" lang="en" sz="1800">
                <a:solidFill>
                  <a:srgbClr val="FFFFFF"/>
                </a:solidFill>
                <a:latin typeface="Roboto"/>
                <a:ea typeface="Roboto"/>
                <a:cs typeface="Roboto"/>
                <a:sym typeface="Roboto"/>
              </a:rPr>
              <a:t>$5 </a:t>
            </a:r>
            <a:endParaRPr b="1" sz="1800">
              <a:solidFill>
                <a:srgbClr val="FFFFFF"/>
              </a:solidFill>
              <a:latin typeface="Roboto"/>
              <a:ea typeface="Roboto"/>
              <a:cs typeface="Roboto"/>
              <a:sym typeface="Roboto"/>
            </a:endParaRPr>
          </a:p>
          <a:p>
            <a:pPr indent="0" lvl="0" marL="0" rtl="0" algn="l">
              <a:spcBef>
                <a:spcPts val="0"/>
              </a:spcBef>
              <a:spcAft>
                <a:spcPts val="0"/>
              </a:spcAft>
              <a:buNone/>
            </a:pPr>
            <a:r>
              <a:rPr lang="en" sz="1800">
                <a:solidFill>
                  <a:srgbClr val="FFFFFF"/>
                </a:solidFill>
                <a:latin typeface="Roboto"/>
                <a:ea typeface="Roboto"/>
                <a:cs typeface="Roboto"/>
                <a:sym typeface="Roboto"/>
              </a:rPr>
              <a:t>Duration: </a:t>
            </a:r>
            <a:r>
              <a:rPr b="1" lang="en" sz="1800">
                <a:solidFill>
                  <a:srgbClr val="FFFFFF"/>
                </a:solidFill>
                <a:latin typeface="Roboto"/>
                <a:ea typeface="Roboto"/>
                <a:cs typeface="Roboto"/>
                <a:sym typeface="Roboto"/>
              </a:rPr>
              <a:t>5 </a:t>
            </a:r>
            <a:r>
              <a:rPr b="1" lang="en" sz="1800">
                <a:solidFill>
                  <a:srgbClr val="FFFFFF"/>
                </a:solidFill>
                <a:latin typeface="Roboto"/>
                <a:ea typeface="Roboto"/>
                <a:cs typeface="Roboto"/>
                <a:sym typeface="Roboto"/>
              </a:rPr>
              <a:t>Days </a:t>
            </a:r>
            <a:endParaRPr b="1" sz="1800">
              <a:solidFill>
                <a:srgbClr val="FFFFFF"/>
              </a:solidFill>
              <a:latin typeface="Roboto"/>
              <a:ea typeface="Roboto"/>
              <a:cs typeface="Roboto"/>
              <a:sym typeface="Roboto"/>
            </a:endParaRPr>
          </a:p>
          <a:p>
            <a:pPr indent="0" lvl="0" marL="0" rtl="0" algn="l">
              <a:spcBef>
                <a:spcPts val="0"/>
              </a:spcBef>
              <a:spcAft>
                <a:spcPts val="0"/>
              </a:spcAft>
              <a:buNone/>
            </a:pPr>
            <a:r>
              <a:rPr lang="en" sz="1800">
                <a:solidFill>
                  <a:srgbClr val="FFFFFF"/>
                </a:solidFill>
                <a:latin typeface="Roboto"/>
                <a:ea typeface="Roboto"/>
                <a:cs typeface="Roboto"/>
                <a:sym typeface="Roboto"/>
              </a:rPr>
              <a:t>Total</a:t>
            </a:r>
            <a:r>
              <a:rPr b="1" lang="en" sz="1800">
                <a:solidFill>
                  <a:srgbClr val="FFFFFF"/>
                </a:solidFill>
                <a:latin typeface="Roboto"/>
                <a:ea typeface="Roboto"/>
                <a:cs typeface="Roboto"/>
                <a:sym typeface="Roboto"/>
              </a:rPr>
              <a:t>: $25</a:t>
            </a:r>
            <a:endParaRPr b="1" sz="1800">
              <a:solidFill>
                <a:srgbClr val="FFFFFF"/>
              </a:solidFill>
              <a:latin typeface="Roboto"/>
              <a:ea typeface="Roboto"/>
              <a:cs typeface="Roboto"/>
              <a:sym typeface="Roboto"/>
            </a:endParaRPr>
          </a:p>
          <a:p>
            <a:pPr indent="0" lvl="0" marL="0" rtl="0" algn="l">
              <a:spcBef>
                <a:spcPts val="0"/>
              </a:spcBef>
              <a:spcAft>
                <a:spcPts val="0"/>
              </a:spcAft>
              <a:buNone/>
            </a:pPr>
            <a:r>
              <a:t/>
            </a:r>
            <a:endParaRPr b="1" sz="1800">
              <a:solidFill>
                <a:srgbClr val="FFFFFF"/>
              </a:solidFill>
              <a:latin typeface="Roboto"/>
              <a:ea typeface="Roboto"/>
              <a:cs typeface="Roboto"/>
              <a:sym typeface="Roboto"/>
            </a:endParaRPr>
          </a:p>
          <a:p>
            <a:pPr indent="0" lvl="0" marL="0" rtl="0" algn="l">
              <a:spcBef>
                <a:spcPts val="0"/>
              </a:spcBef>
              <a:spcAft>
                <a:spcPts val="0"/>
              </a:spcAft>
              <a:buNone/>
            </a:pPr>
            <a:r>
              <a:rPr lang="en" sz="1800">
                <a:solidFill>
                  <a:srgbClr val="FFFFFF"/>
                </a:solidFill>
                <a:latin typeface="Roboto"/>
                <a:ea typeface="Roboto"/>
                <a:cs typeface="Roboto"/>
                <a:sym typeface="Roboto"/>
              </a:rPr>
              <a:t>Best Day: </a:t>
            </a:r>
            <a:r>
              <a:rPr b="1" lang="en" sz="1800">
                <a:solidFill>
                  <a:srgbClr val="FFFFFF"/>
                </a:solidFill>
                <a:latin typeface="Roboto"/>
                <a:ea typeface="Roboto"/>
                <a:cs typeface="Roboto"/>
                <a:sym typeface="Roboto"/>
              </a:rPr>
              <a:t>Wednesday </a:t>
            </a:r>
            <a:endParaRPr b="1" sz="1800">
              <a:solidFill>
                <a:srgbClr val="FFFFFF"/>
              </a:solidFill>
              <a:latin typeface="Roboto"/>
              <a:ea typeface="Roboto"/>
              <a:cs typeface="Roboto"/>
              <a:sym typeface="Roboto"/>
            </a:endParaRPr>
          </a:p>
          <a:p>
            <a:pPr indent="0" lvl="0" marL="0" rtl="0" algn="l">
              <a:spcBef>
                <a:spcPts val="0"/>
              </a:spcBef>
              <a:spcAft>
                <a:spcPts val="0"/>
              </a:spcAft>
              <a:buNone/>
            </a:pPr>
            <a:r>
              <a:rPr lang="en" sz="1800">
                <a:solidFill>
                  <a:srgbClr val="FFFFFF"/>
                </a:solidFill>
                <a:latin typeface="Roboto"/>
                <a:ea typeface="Roboto"/>
                <a:cs typeface="Roboto"/>
                <a:sym typeface="Roboto"/>
              </a:rPr>
              <a:t>Best Time: </a:t>
            </a:r>
            <a:r>
              <a:rPr b="1" lang="en" sz="1800">
                <a:solidFill>
                  <a:srgbClr val="FFFFFF"/>
                </a:solidFill>
                <a:latin typeface="Roboto"/>
                <a:ea typeface="Roboto"/>
                <a:cs typeface="Roboto"/>
                <a:sym typeface="Roboto"/>
              </a:rPr>
              <a:t>Wednesday from 6 a.m. amd 9 - 10 a.m., and </a:t>
            </a:r>
            <a:r>
              <a:rPr b="1" lang="en" sz="1800">
                <a:solidFill>
                  <a:srgbClr val="FFFFFF"/>
                </a:solidFill>
                <a:latin typeface="Roboto"/>
                <a:ea typeface="Roboto"/>
                <a:cs typeface="Roboto"/>
                <a:sym typeface="Roboto"/>
              </a:rPr>
              <a:t>Friday</a:t>
            </a:r>
            <a:r>
              <a:rPr b="1" lang="en" sz="1800">
                <a:solidFill>
                  <a:srgbClr val="FFFFFF"/>
                </a:solidFill>
                <a:latin typeface="Roboto"/>
                <a:ea typeface="Roboto"/>
                <a:cs typeface="Roboto"/>
                <a:sym typeface="Roboto"/>
              </a:rPr>
              <a:t> from 7 - 10 a.m.</a:t>
            </a:r>
            <a:endParaRPr b="1" sz="1800">
              <a:solidFill>
                <a:srgbClr val="FFFFFF"/>
              </a:solidFill>
              <a:latin typeface="Roboto"/>
              <a:ea typeface="Roboto"/>
              <a:cs typeface="Roboto"/>
              <a:sym typeface="Roboto"/>
            </a:endParaRPr>
          </a:p>
          <a:p>
            <a:pPr indent="0" lvl="0" marL="0" rtl="0" algn="l">
              <a:spcBef>
                <a:spcPts val="0"/>
              </a:spcBef>
              <a:spcAft>
                <a:spcPts val="0"/>
              </a:spcAft>
              <a:buNone/>
            </a:pPr>
            <a:r>
              <a:rPr lang="en" sz="1800">
                <a:solidFill>
                  <a:srgbClr val="FFFFFF"/>
                </a:solidFill>
                <a:latin typeface="Roboto"/>
                <a:ea typeface="Roboto"/>
                <a:cs typeface="Roboto"/>
                <a:sym typeface="Roboto"/>
              </a:rPr>
              <a:t>Worse Day: </a:t>
            </a:r>
            <a:r>
              <a:rPr b="1" lang="en" sz="1800">
                <a:solidFill>
                  <a:srgbClr val="FFFFFF"/>
                </a:solidFill>
                <a:latin typeface="Roboto"/>
                <a:ea typeface="Roboto"/>
                <a:cs typeface="Roboto"/>
                <a:sym typeface="Roboto"/>
              </a:rPr>
              <a:t>Sunday</a:t>
            </a:r>
            <a:endParaRPr b="1" sz="1800">
              <a:solidFill>
                <a:srgbClr val="FFFFFF"/>
              </a:solidFill>
              <a:latin typeface="Roboto"/>
              <a:ea typeface="Roboto"/>
              <a:cs typeface="Roboto"/>
              <a:sym typeface="Roboto"/>
            </a:endParaRPr>
          </a:p>
        </p:txBody>
      </p:sp>
      <p:pic>
        <p:nvPicPr>
          <p:cNvPr id="269" name="Google Shape;269;p43"/>
          <p:cNvPicPr preferRelativeResize="0"/>
          <p:nvPr/>
        </p:nvPicPr>
        <p:blipFill rotWithShape="1">
          <a:blip r:embed="rId3">
            <a:alphaModFix/>
          </a:blip>
          <a:srcRect b="25044" l="51783" r="3616" t="31085"/>
          <a:stretch/>
        </p:blipFill>
        <p:spPr>
          <a:xfrm>
            <a:off x="5001025" y="1206525"/>
            <a:ext cx="3843401" cy="2936625"/>
          </a:xfrm>
          <a:prstGeom prst="rect">
            <a:avLst/>
          </a:prstGeom>
          <a:noFill/>
          <a:ln cap="flat" cmpd="sng" w="9525">
            <a:solidFill>
              <a:srgbClr val="999999"/>
            </a:solidFill>
            <a:prstDash val="solid"/>
            <a:round/>
            <a:headEnd len="sm" w="sm" type="none"/>
            <a:tailEnd len="sm" w="sm" type="none"/>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pic>
        <p:nvPicPr>
          <p:cNvPr id="274" name="Google Shape;274;p44"/>
          <p:cNvPicPr preferRelativeResize="0"/>
          <p:nvPr/>
        </p:nvPicPr>
        <p:blipFill/>
        <p:spPr>
          <a:xfrm>
            <a:off x="519300" y="282225"/>
            <a:ext cx="1100650" cy="1128876"/>
          </a:xfrm>
          <a:prstGeom prst="rect">
            <a:avLst/>
          </a:prstGeom>
          <a:noFill/>
          <a:ln cap="flat" cmpd="sng" w="9525">
            <a:solidFill>
              <a:srgbClr val="999999"/>
            </a:solidFill>
            <a:prstDash val="solid"/>
            <a:round/>
            <a:headEnd len="sm" w="sm" type="none"/>
            <a:tailEnd len="sm" w="sm" type="none"/>
          </a:ln>
        </p:spPr>
      </p:pic>
      <p:pic>
        <p:nvPicPr>
          <p:cNvPr id="275" name="Google Shape;275;p44"/>
          <p:cNvPicPr preferRelativeResize="0"/>
          <p:nvPr/>
        </p:nvPicPr>
        <p:blipFill rotWithShape="1">
          <a:blip r:embed="rId3">
            <a:alphaModFix/>
          </a:blip>
          <a:srcRect b="31158" l="51312" r="3656" t="26633"/>
          <a:stretch/>
        </p:blipFill>
        <p:spPr>
          <a:xfrm>
            <a:off x="5001025" y="1206525"/>
            <a:ext cx="3860751" cy="2936625"/>
          </a:xfrm>
          <a:prstGeom prst="rect">
            <a:avLst/>
          </a:prstGeom>
          <a:noFill/>
          <a:ln cap="flat" cmpd="sng" w="9525">
            <a:solidFill>
              <a:srgbClr val="999999"/>
            </a:solidFill>
            <a:prstDash val="solid"/>
            <a:round/>
            <a:headEnd len="sm" w="sm" type="none"/>
            <a:tailEnd len="sm" w="sm" type="none"/>
          </a:ln>
        </p:spPr>
      </p:pic>
      <p:sp>
        <p:nvSpPr>
          <p:cNvPr id="276" name="Google Shape;276;p44"/>
          <p:cNvSpPr txBox="1"/>
          <p:nvPr/>
        </p:nvSpPr>
        <p:spPr>
          <a:xfrm>
            <a:off x="442000" y="1547650"/>
            <a:ext cx="4429200" cy="2955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FFFFFF"/>
                </a:solidFill>
                <a:latin typeface="Roboto"/>
                <a:ea typeface="Roboto"/>
                <a:cs typeface="Roboto"/>
                <a:sym typeface="Roboto"/>
              </a:rPr>
              <a:t>Estimated Reached: </a:t>
            </a:r>
            <a:r>
              <a:rPr b="1" lang="en" sz="1800">
                <a:solidFill>
                  <a:srgbClr val="FFFFFF"/>
                </a:solidFill>
                <a:latin typeface="Roboto"/>
                <a:ea typeface="Roboto"/>
                <a:cs typeface="Roboto"/>
                <a:sym typeface="Roboto"/>
              </a:rPr>
              <a:t>8,1</a:t>
            </a:r>
            <a:r>
              <a:rPr b="1" lang="en" sz="1800">
                <a:solidFill>
                  <a:srgbClr val="FFFFFF"/>
                </a:solidFill>
                <a:latin typeface="Roboto"/>
                <a:ea typeface="Roboto"/>
                <a:cs typeface="Roboto"/>
                <a:sym typeface="Roboto"/>
              </a:rPr>
              <a:t>00 - 38,000</a:t>
            </a:r>
            <a:endParaRPr b="1" sz="1800">
              <a:solidFill>
                <a:srgbClr val="FFFFFF"/>
              </a:solidFill>
              <a:latin typeface="Roboto"/>
              <a:ea typeface="Roboto"/>
              <a:cs typeface="Roboto"/>
              <a:sym typeface="Roboto"/>
            </a:endParaRPr>
          </a:p>
          <a:p>
            <a:pPr indent="0" lvl="0" marL="0" rtl="0" algn="l">
              <a:spcBef>
                <a:spcPts val="0"/>
              </a:spcBef>
              <a:spcAft>
                <a:spcPts val="0"/>
              </a:spcAft>
              <a:buNone/>
            </a:pPr>
            <a:r>
              <a:rPr lang="en" sz="1800">
                <a:solidFill>
                  <a:srgbClr val="FFFFFF"/>
                </a:solidFill>
                <a:latin typeface="Roboto"/>
                <a:ea typeface="Roboto"/>
                <a:cs typeface="Roboto"/>
                <a:sym typeface="Roboto"/>
              </a:rPr>
              <a:t>Daily Budget: </a:t>
            </a:r>
            <a:r>
              <a:rPr b="1" lang="en" sz="1800">
                <a:solidFill>
                  <a:srgbClr val="FFFFFF"/>
                </a:solidFill>
                <a:latin typeface="Roboto"/>
                <a:ea typeface="Roboto"/>
                <a:cs typeface="Roboto"/>
                <a:sym typeface="Roboto"/>
              </a:rPr>
              <a:t>$7-36 </a:t>
            </a:r>
            <a:endParaRPr b="1" sz="1800">
              <a:solidFill>
                <a:srgbClr val="FFFFFF"/>
              </a:solidFill>
              <a:latin typeface="Roboto"/>
              <a:ea typeface="Roboto"/>
              <a:cs typeface="Roboto"/>
              <a:sym typeface="Roboto"/>
            </a:endParaRPr>
          </a:p>
          <a:p>
            <a:pPr indent="0" lvl="0" marL="0" rtl="0" algn="l">
              <a:spcBef>
                <a:spcPts val="0"/>
              </a:spcBef>
              <a:spcAft>
                <a:spcPts val="0"/>
              </a:spcAft>
              <a:buNone/>
            </a:pPr>
            <a:r>
              <a:rPr lang="en" sz="1800">
                <a:solidFill>
                  <a:srgbClr val="FFFFFF"/>
                </a:solidFill>
                <a:latin typeface="Roboto"/>
                <a:ea typeface="Roboto"/>
                <a:cs typeface="Roboto"/>
                <a:sym typeface="Roboto"/>
              </a:rPr>
              <a:t>Duration: </a:t>
            </a:r>
            <a:r>
              <a:rPr b="1" lang="en" sz="1800">
                <a:solidFill>
                  <a:srgbClr val="FFFFFF"/>
                </a:solidFill>
                <a:latin typeface="Roboto"/>
                <a:ea typeface="Roboto"/>
                <a:cs typeface="Roboto"/>
                <a:sym typeface="Roboto"/>
              </a:rPr>
              <a:t>7</a:t>
            </a:r>
            <a:r>
              <a:rPr b="1" lang="en" sz="1800">
                <a:solidFill>
                  <a:srgbClr val="FFFFFF"/>
                </a:solidFill>
                <a:latin typeface="Roboto"/>
                <a:ea typeface="Roboto"/>
                <a:cs typeface="Roboto"/>
                <a:sym typeface="Roboto"/>
              </a:rPr>
              <a:t> Days </a:t>
            </a:r>
            <a:endParaRPr b="1" sz="1800">
              <a:solidFill>
                <a:srgbClr val="FFFFFF"/>
              </a:solidFill>
              <a:latin typeface="Roboto"/>
              <a:ea typeface="Roboto"/>
              <a:cs typeface="Roboto"/>
              <a:sym typeface="Roboto"/>
            </a:endParaRPr>
          </a:p>
          <a:p>
            <a:pPr indent="0" lvl="0" marL="0" rtl="0" algn="l">
              <a:spcBef>
                <a:spcPts val="0"/>
              </a:spcBef>
              <a:spcAft>
                <a:spcPts val="0"/>
              </a:spcAft>
              <a:buNone/>
            </a:pPr>
            <a:r>
              <a:rPr lang="en" sz="1800">
                <a:solidFill>
                  <a:srgbClr val="FFFFFF"/>
                </a:solidFill>
                <a:latin typeface="Roboto"/>
                <a:ea typeface="Roboto"/>
                <a:cs typeface="Roboto"/>
                <a:sym typeface="Roboto"/>
              </a:rPr>
              <a:t>Total</a:t>
            </a:r>
            <a:r>
              <a:rPr b="1" lang="en" sz="1800">
                <a:solidFill>
                  <a:srgbClr val="FFFFFF"/>
                </a:solidFill>
                <a:latin typeface="Roboto"/>
                <a:ea typeface="Roboto"/>
                <a:cs typeface="Roboto"/>
                <a:sym typeface="Roboto"/>
              </a:rPr>
              <a:t>: $120-250</a:t>
            </a:r>
            <a:endParaRPr b="1" sz="1800">
              <a:solidFill>
                <a:srgbClr val="FFFFFF"/>
              </a:solidFill>
              <a:latin typeface="Roboto"/>
              <a:ea typeface="Roboto"/>
              <a:cs typeface="Roboto"/>
              <a:sym typeface="Roboto"/>
            </a:endParaRPr>
          </a:p>
          <a:p>
            <a:pPr indent="0" lvl="0" marL="0" rtl="0" algn="l">
              <a:spcBef>
                <a:spcPts val="0"/>
              </a:spcBef>
              <a:spcAft>
                <a:spcPts val="0"/>
              </a:spcAft>
              <a:buNone/>
            </a:pPr>
            <a:r>
              <a:t/>
            </a:r>
            <a:endParaRPr b="1" sz="1800">
              <a:solidFill>
                <a:srgbClr val="FFFFFF"/>
              </a:solidFill>
              <a:latin typeface="Roboto"/>
              <a:ea typeface="Roboto"/>
              <a:cs typeface="Roboto"/>
              <a:sym typeface="Roboto"/>
            </a:endParaRPr>
          </a:p>
          <a:p>
            <a:pPr indent="0" lvl="0" marL="0" rtl="0" algn="l">
              <a:spcBef>
                <a:spcPts val="0"/>
              </a:spcBef>
              <a:spcAft>
                <a:spcPts val="0"/>
              </a:spcAft>
              <a:buNone/>
            </a:pPr>
            <a:r>
              <a:rPr lang="en" sz="1800">
                <a:solidFill>
                  <a:srgbClr val="FFFFFF"/>
                </a:solidFill>
                <a:latin typeface="Roboto"/>
                <a:ea typeface="Roboto"/>
                <a:cs typeface="Roboto"/>
                <a:sym typeface="Roboto"/>
              </a:rPr>
              <a:t>Best Day: </a:t>
            </a:r>
            <a:r>
              <a:rPr b="1" lang="en" sz="1800">
                <a:solidFill>
                  <a:srgbClr val="FFFFFF"/>
                </a:solidFill>
                <a:latin typeface="Roboto"/>
                <a:ea typeface="Roboto"/>
                <a:cs typeface="Roboto"/>
                <a:sym typeface="Roboto"/>
              </a:rPr>
              <a:t>Wednesday &amp; Thursday </a:t>
            </a:r>
            <a:endParaRPr b="1" sz="1800">
              <a:solidFill>
                <a:srgbClr val="FFFFFF"/>
              </a:solidFill>
              <a:latin typeface="Roboto"/>
              <a:ea typeface="Roboto"/>
              <a:cs typeface="Roboto"/>
              <a:sym typeface="Roboto"/>
            </a:endParaRPr>
          </a:p>
          <a:p>
            <a:pPr indent="0" lvl="0" marL="0" rtl="0" algn="l">
              <a:spcBef>
                <a:spcPts val="0"/>
              </a:spcBef>
              <a:spcAft>
                <a:spcPts val="0"/>
              </a:spcAft>
              <a:buNone/>
            </a:pPr>
            <a:r>
              <a:rPr lang="en" sz="1800">
                <a:solidFill>
                  <a:srgbClr val="FFFFFF"/>
                </a:solidFill>
                <a:latin typeface="Roboto"/>
                <a:ea typeface="Roboto"/>
                <a:cs typeface="Roboto"/>
                <a:sym typeface="Roboto"/>
              </a:rPr>
              <a:t>Best Time: </a:t>
            </a:r>
            <a:r>
              <a:rPr b="1" lang="en" sz="1800">
                <a:solidFill>
                  <a:srgbClr val="FFFFFF"/>
                </a:solidFill>
                <a:latin typeface="Roboto"/>
                <a:ea typeface="Roboto"/>
                <a:cs typeface="Roboto"/>
                <a:sym typeface="Roboto"/>
              </a:rPr>
              <a:t>Wednesday from 8 - 10 a.m., and noon, Thursday at 9 a.m. and 1-2 p.m., and Friday at 9 a.m.</a:t>
            </a:r>
            <a:endParaRPr b="1" sz="1800">
              <a:solidFill>
                <a:srgbClr val="FFFFFF"/>
              </a:solidFill>
              <a:latin typeface="Roboto"/>
              <a:ea typeface="Roboto"/>
              <a:cs typeface="Roboto"/>
              <a:sym typeface="Roboto"/>
            </a:endParaRPr>
          </a:p>
          <a:p>
            <a:pPr indent="0" lvl="0" marL="0" rtl="0" algn="l">
              <a:spcBef>
                <a:spcPts val="0"/>
              </a:spcBef>
              <a:spcAft>
                <a:spcPts val="0"/>
              </a:spcAft>
              <a:buNone/>
            </a:pPr>
            <a:r>
              <a:t/>
            </a:r>
            <a:endParaRPr b="1" sz="1800">
              <a:solidFill>
                <a:srgbClr val="FFFFFF"/>
              </a:solidFill>
              <a:latin typeface="Roboto"/>
              <a:ea typeface="Roboto"/>
              <a:cs typeface="Roboto"/>
              <a:sym typeface="Roboto"/>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sp>
        <p:nvSpPr>
          <p:cNvPr id="281" name="Google Shape;281;p45"/>
          <p:cNvSpPr txBox="1"/>
          <p:nvPr>
            <p:ph type="title"/>
          </p:nvPr>
        </p:nvSpPr>
        <p:spPr>
          <a:xfrm>
            <a:off x="311700" y="235325"/>
            <a:ext cx="8520600" cy="623700"/>
          </a:xfrm>
          <a:prstGeom prst="rect">
            <a:avLst/>
          </a:prstGeom>
        </p:spPr>
        <p:txBody>
          <a:bodyPr anchorCtr="0" anchor="t" bIns="91425" lIns="91425" spcFirstLastPara="1" rIns="91425" wrap="square" tIns="91425">
            <a:noAutofit/>
          </a:bodyPr>
          <a:lstStyle/>
          <a:p>
            <a:pPr indent="0" lvl="0" marL="0" rtl="0" algn="ctr">
              <a:lnSpc>
                <a:spcPct val="141176"/>
              </a:lnSpc>
              <a:spcBef>
                <a:spcPts val="1800"/>
              </a:spcBef>
              <a:spcAft>
                <a:spcPts val="0"/>
              </a:spcAft>
              <a:buSzPts val="990"/>
              <a:buNone/>
            </a:pPr>
            <a:r>
              <a:rPr lang="en" sz="2040">
                <a:solidFill>
                  <a:srgbClr val="FFFFFF"/>
                </a:solidFill>
              </a:rPr>
              <a:t>Recommendation to Make Content Cohesive for Given Target Audience</a:t>
            </a:r>
            <a:endParaRPr sz="2040">
              <a:solidFill>
                <a:srgbClr val="FFFFFF"/>
              </a:solidFill>
            </a:endParaRPr>
          </a:p>
          <a:p>
            <a:pPr indent="0" lvl="0" marL="0" rtl="0" algn="l">
              <a:spcBef>
                <a:spcPts val="600"/>
              </a:spcBef>
              <a:spcAft>
                <a:spcPts val="0"/>
              </a:spcAft>
              <a:buSzPts val="990"/>
              <a:buNone/>
            </a:pPr>
            <a:r>
              <a:t/>
            </a:r>
            <a:endParaRPr sz="2520"/>
          </a:p>
        </p:txBody>
      </p:sp>
      <p:pic>
        <p:nvPicPr>
          <p:cNvPr id="282" name="Google Shape;282;p45"/>
          <p:cNvPicPr preferRelativeResize="0"/>
          <p:nvPr/>
        </p:nvPicPr>
        <p:blipFill rotWithShape="1">
          <a:blip r:embed="rId3">
            <a:alphaModFix/>
          </a:blip>
          <a:srcRect b="6324" l="6339" r="6339" t="6316"/>
          <a:stretch/>
        </p:blipFill>
        <p:spPr>
          <a:xfrm>
            <a:off x="254375" y="1919925"/>
            <a:ext cx="2023178" cy="2229833"/>
          </a:xfrm>
          <a:prstGeom prst="rect">
            <a:avLst/>
          </a:prstGeom>
          <a:noFill/>
          <a:ln>
            <a:noFill/>
          </a:ln>
        </p:spPr>
      </p:pic>
      <p:pic>
        <p:nvPicPr>
          <p:cNvPr id="283" name="Google Shape;283;p45"/>
          <p:cNvPicPr preferRelativeResize="0"/>
          <p:nvPr/>
        </p:nvPicPr>
        <p:blipFill rotWithShape="1">
          <a:blip r:embed="rId4">
            <a:alphaModFix/>
          </a:blip>
          <a:srcRect b="10533" l="13811" r="6583" t="12240"/>
          <a:stretch/>
        </p:blipFill>
        <p:spPr>
          <a:xfrm>
            <a:off x="2782856" y="2182818"/>
            <a:ext cx="1594555" cy="1704048"/>
          </a:xfrm>
          <a:prstGeom prst="rect">
            <a:avLst/>
          </a:prstGeom>
          <a:noFill/>
          <a:ln>
            <a:noFill/>
          </a:ln>
        </p:spPr>
      </p:pic>
      <p:pic>
        <p:nvPicPr>
          <p:cNvPr id="284" name="Google Shape;284;p45"/>
          <p:cNvPicPr preferRelativeResize="0"/>
          <p:nvPr/>
        </p:nvPicPr>
        <p:blipFill rotWithShape="1">
          <a:blip r:embed="rId5">
            <a:alphaModFix/>
          </a:blip>
          <a:srcRect b="2436" l="4278" r="0" t="3508"/>
          <a:stretch/>
        </p:blipFill>
        <p:spPr>
          <a:xfrm>
            <a:off x="4882715" y="2171799"/>
            <a:ext cx="1594555" cy="1726048"/>
          </a:xfrm>
          <a:prstGeom prst="rect">
            <a:avLst/>
          </a:prstGeom>
          <a:noFill/>
          <a:ln>
            <a:noFill/>
          </a:ln>
        </p:spPr>
      </p:pic>
      <p:pic>
        <p:nvPicPr>
          <p:cNvPr id="285" name="Google Shape;285;p45"/>
          <p:cNvPicPr preferRelativeResize="0"/>
          <p:nvPr/>
        </p:nvPicPr>
        <p:blipFill>
          <a:blip r:embed="rId6">
            <a:alphaModFix/>
          </a:blip>
          <a:stretch>
            <a:fillRect/>
          </a:stretch>
        </p:blipFill>
        <p:spPr>
          <a:xfrm>
            <a:off x="6984947" y="2031243"/>
            <a:ext cx="2023177" cy="2228807"/>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 name="Shape 289"/>
        <p:cNvGrpSpPr/>
        <p:nvPr/>
      </p:nvGrpSpPr>
      <p:grpSpPr>
        <a:xfrm>
          <a:off x="0" y="0"/>
          <a:ext cx="0" cy="0"/>
          <a:chOff x="0" y="0"/>
          <a:chExt cx="0" cy="0"/>
        </a:xfrm>
      </p:grpSpPr>
      <p:sp>
        <p:nvSpPr>
          <p:cNvPr id="290" name="Google Shape;290;p46"/>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Social Media </a:t>
            </a:r>
            <a:r>
              <a:rPr lang="en"/>
              <a:t>Recommendation</a:t>
            </a:r>
            <a:endParaRPr/>
          </a:p>
        </p:txBody>
      </p:sp>
      <p:pic>
        <p:nvPicPr>
          <p:cNvPr id="291" name="Google Shape;291;p46"/>
          <p:cNvPicPr preferRelativeResize="0"/>
          <p:nvPr/>
        </p:nvPicPr>
        <p:blipFill rotWithShape="1">
          <a:blip r:embed="rId3">
            <a:alphaModFix/>
          </a:blip>
          <a:srcRect b="27980" l="24679" r="32444" t="29142"/>
          <a:stretch/>
        </p:blipFill>
        <p:spPr>
          <a:xfrm>
            <a:off x="311725" y="2002900"/>
            <a:ext cx="1966310" cy="2060799"/>
          </a:xfrm>
          <a:prstGeom prst="rect">
            <a:avLst/>
          </a:prstGeom>
          <a:noFill/>
          <a:ln>
            <a:noFill/>
          </a:ln>
        </p:spPr>
      </p:pic>
      <p:pic>
        <p:nvPicPr>
          <p:cNvPr id="292" name="Google Shape;292;p46"/>
          <p:cNvPicPr preferRelativeResize="0"/>
          <p:nvPr/>
        </p:nvPicPr>
        <p:blipFill rotWithShape="1">
          <a:blip r:embed="rId4">
            <a:alphaModFix/>
          </a:blip>
          <a:srcRect b="23957" l="17001" r="16091" t="18131"/>
          <a:stretch/>
        </p:blipFill>
        <p:spPr>
          <a:xfrm>
            <a:off x="2727258" y="2279826"/>
            <a:ext cx="1966310" cy="1783860"/>
          </a:xfrm>
          <a:prstGeom prst="rect">
            <a:avLst/>
          </a:prstGeom>
          <a:noFill/>
          <a:ln>
            <a:noFill/>
          </a:ln>
        </p:spPr>
      </p:pic>
      <p:pic>
        <p:nvPicPr>
          <p:cNvPr id="293" name="Google Shape;293;p46"/>
          <p:cNvPicPr preferRelativeResize="0"/>
          <p:nvPr/>
        </p:nvPicPr>
        <p:blipFill rotWithShape="1">
          <a:blip r:embed="rId5">
            <a:alphaModFix/>
          </a:blip>
          <a:srcRect b="28991" l="28471" r="28285" t="29283"/>
          <a:stretch/>
        </p:blipFill>
        <p:spPr>
          <a:xfrm>
            <a:off x="5266573" y="2408454"/>
            <a:ext cx="1509584" cy="1526610"/>
          </a:xfrm>
          <a:prstGeom prst="rect">
            <a:avLst/>
          </a:prstGeom>
          <a:noFill/>
          <a:ln>
            <a:noFill/>
          </a:ln>
        </p:spPr>
      </p:pic>
      <p:pic>
        <p:nvPicPr>
          <p:cNvPr id="294" name="Google Shape;294;p46"/>
          <p:cNvPicPr preferRelativeResize="0"/>
          <p:nvPr/>
        </p:nvPicPr>
        <p:blipFill rotWithShape="1">
          <a:blip r:embed="rId6">
            <a:alphaModFix/>
          </a:blip>
          <a:srcRect b="25412" l="30207" r="32192" t="28222"/>
          <a:stretch/>
        </p:blipFill>
        <p:spPr>
          <a:xfrm>
            <a:off x="7349148" y="2279812"/>
            <a:ext cx="1380254" cy="1783887"/>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 name="Shape 298"/>
        <p:cNvGrpSpPr/>
        <p:nvPr/>
      </p:nvGrpSpPr>
      <p:grpSpPr>
        <a:xfrm>
          <a:off x="0" y="0"/>
          <a:ext cx="0" cy="0"/>
          <a:chOff x="0" y="0"/>
          <a:chExt cx="0" cy="0"/>
        </a:xfrm>
      </p:grpSpPr>
      <p:sp>
        <p:nvSpPr>
          <p:cNvPr id="299" name="Google Shape;299;p47"/>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Recommendations for the Future</a:t>
            </a:r>
            <a:endParaRPr/>
          </a:p>
        </p:txBody>
      </p:sp>
      <p:pic>
        <p:nvPicPr>
          <p:cNvPr id="300" name="Google Shape;300;p47"/>
          <p:cNvPicPr preferRelativeResize="0"/>
          <p:nvPr/>
        </p:nvPicPr>
        <p:blipFill>
          <a:blip r:embed="rId3">
            <a:alphaModFix/>
          </a:blip>
          <a:stretch>
            <a:fillRect/>
          </a:stretch>
        </p:blipFill>
        <p:spPr>
          <a:xfrm>
            <a:off x="164750" y="2065925"/>
            <a:ext cx="1945075" cy="1945075"/>
          </a:xfrm>
          <a:prstGeom prst="rect">
            <a:avLst/>
          </a:prstGeom>
          <a:noFill/>
          <a:ln>
            <a:noFill/>
          </a:ln>
        </p:spPr>
      </p:pic>
      <p:pic>
        <p:nvPicPr>
          <p:cNvPr id="301" name="Google Shape;301;p47"/>
          <p:cNvPicPr preferRelativeResize="0"/>
          <p:nvPr/>
        </p:nvPicPr>
        <p:blipFill>
          <a:blip r:embed="rId4">
            <a:alphaModFix/>
          </a:blip>
          <a:stretch>
            <a:fillRect/>
          </a:stretch>
        </p:blipFill>
        <p:spPr>
          <a:xfrm>
            <a:off x="1914875" y="1644575"/>
            <a:ext cx="2576950" cy="2576950"/>
          </a:xfrm>
          <a:prstGeom prst="rect">
            <a:avLst/>
          </a:prstGeom>
          <a:noFill/>
          <a:ln>
            <a:noFill/>
          </a:ln>
        </p:spPr>
      </p:pic>
      <p:pic>
        <p:nvPicPr>
          <p:cNvPr id="302" name="Google Shape;302;p47"/>
          <p:cNvPicPr preferRelativeResize="0"/>
          <p:nvPr/>
        </p:nvPicPr>
        <p:blipFill rotWithShape="1">
          <a:blip r:embed="rId5">
            <a:alphaModFix/>
          </a:blip>
          <a:srcRect b="18912" l="17760" r="16918" t="13688"/>
          <a:stretch/>
        </p:blipFill>
        <p:spPr>
          <a:xfrm>
            <a:off x="4582375" y="2035039"/>
            <a:ext cx="1945075" cy="2006837"/>
          </a:xfrm>
          <a:prstGeom prst="rect">
            <a:avLst/>
          </a:prstGeom>
          <a:noFill/>
          <a:ln>
            <a:noFill/>
          </a:ln>
        </p:spPr>
      </p:pic>
      <p:pic>
        <p:nvPicPr>
          <p:cNvPr id="303" name="Google Shape;303;p47"/>
          <p:cNvPicPr preferRelativeResize="0"/>
          <p:nvPr/>
        </p:nvPicPr>
        <p:blipFill>
          <a:blip r:embed="rId6">
            <a:alphaModFix/>
          </a:blip>
          <a:stretch>
            <a:fillRect/>
          </a:stretch>
        </p:blipFill>
        <p:spPr>
          <a:xfrm>
            <a:off x="5021900" y="500913"/>
            <a:ext cx="4864274" cy="4864274"/>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sp>
        <p:nvSpPr>
          <p:cNvPr id="308" name="Google Shape;308;p48"/>
          <p:cNvSpPr txBox="1"/>
          <p:nvPr>
            <p:ph type="title"/>
          </p:nvPr>
        </p:nvSpPr>
        <p:spPr>
          <a:xfrm>
            <a:off x="311675" y="798600"/>
            <a:ext cx="6247800" cy="35463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en">
                <a:solidFill>
                  <a:schemeClr val="lt1"/>
                </a:solidFill>
              </a:rPr>
              <a:t>Thank you</a:t>
            </a:r>
            <a:endParaRPr>
              <a:solidFill>
                <a:schemeClr val="lt1"/>
              </a:solidFill>
            </a:endParaRPr>
          </a:p>
        </p:txBody>
      </p:sp>
      <p:pic>
        <p:nvPicPr>
          <p:cNvPr id="309" name="Google Shape;309;p48"/>
          <p:cNvPicPr preferRelativeResize="0"/>
          <p:nvPr/>
        </p:nvPicPr>
        <p:blipFill>
          <a:blip r:embed="rId3">
            <a:alphaModFix/>
          </a:blip>
          <a:stretch>
            <a:fillRect/>
          </a:stretch>
        </p:blipFill>
        <p:spPr>
          <a:xfrm>
            <a:off x="959975" y="1682900"/>
            <a:ext cx="8290701" cy="5508499"/>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Paradigm">
  <a:themeElements>
    <a:clrScheme name="Paradigm">
      <a:dk1>
        <a:srgbClr val="31394D"/>
      </a:dk1>
      <a:lt1>
        <a:srgbClr val="FFFFFF"/>
      </a:lt1>
      <a:dk2>
        <a:srgbClr val="666666"/>
      </a:dk2>
      <a:lt2>
        <a:srgbClr val="626B73"/>
      </a:lt2>
      <a:accent1>
        <a:srgbClr val="002F4A"/>
      </a:accent1>
      <a:accent2>
        <a:srgbClr val="D9C4B1"/>
      </a:accent2>
      <a:accent3>
        <a:srgbClr val="EDE3DA"/>
      </a:accent3>
      <a:accent4>
        <a:srgbClr val="B85741"/>
      </a:accent4>
      <a:accent5>
        <a:srgbClr val="009384"/>
      </a:accent5>
      <a:accent6>
        <a:srgbClr val="D0F6FF"/>
      </a:accent6>
      <a:hlink>
        <a:srgbClr val="009384"/>
      </a:hlink>
      <a:folHlink>
        <a:srgbClr val="00938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